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6" r:id="rId2"/>
    <p:sldId id="319" r:id="rId3"/>
    <p:sldId id="323" r:id="rId4"/>
    <p:sldId id="318" r:id="rId5"/>
    <p:sldId id="325" r:id="rId6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  <a:srgbClr val="00AEEF"/>
    <a:srgbClr val="998675"/>
    <a:srgbClr val="97C83F"/>
    <a:srgbClr val="F7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49" autoAdjust="0"/>
  </p:normalViewPr>
  <p:slideViewPr>
    <p:cSldViewPr snapToGrid="0">
      <p:cViewPr varScale="1">
        <p:scale>
          <a:sx n="121" d="100"/>
          <a:sy n="121" d="100"/>
        </p:scale>
        <p:origin x="46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1A02A0-D6F9-4BA5-B7F1-76B6688E2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65F1A3-9030-43A7-8EF5-C16CE2838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1931A-62DE-439B-B09C-FC0D3EA11FF3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75F2B6-F5DC-4B8A-B715-B2C31AAD6F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36B329-AEBD-49B4-953F-14A422B4D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9FFE-F6FE-4089-8D50-4B191B6440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8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91EE-5018-4C79-8FC4-27ADD3B45D92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D540-0B4A-4712-B645-EB2278300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2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5.png"/><Relationship Id="rId3" Type="http://schemas.openxmlformats.org/officeDocument/2006/relationships/hyperlink" Target="https://www.youtube.com/channel/UCZUMYLNb4XMd6jwUwbd67e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s://www.linkedin.com/company/sistm-service-de-sante-au-travail-de-la-manche?trk=public_post_share-update_actor-text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 Ouest Norman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B7EA23-218B-46F5-9CAB-EFD21B082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66" y="1492113"/>
            <a:ext cx="5922235" cy="387377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222B5F-C3F8-47FA-A5AC-7236AAEF100E}"/>
              </a:ext>
            </a:extLst>
          </p:cNvPr>
          <p:cNvCxnSpPr>
            <a:cxnSpLocks/>
          </p:cNvCxnSpPr>
          <p:nvPr userDrawn="1"/>
        </p:nvCxnSpPr>
        <p:spPr>
          <a:xfrm>
            <a:off x="480121" y="1382989"/>
            <a:ext cx="272027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A6DBEDCE-1D7F-4B09-ADCB-F172441C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22" y="1926440"/>
            <a:ext cx="6672708" cy="38737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500" cap="all" baseline="0">
                <a:solidFill>
                  <a:srgbClr val="00AEE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492E7FEA-FDD3-4266-B957-1720C5C491BF}"/>
              </a:ext>
            </a:extLst>
          </p:cNvPr>
          <p:cNvSpPr txBox="1">
            <a:spLocks/>
          </p:cNvSpPr>
          <p:nvPr userDrawn="1"/>
        </p:nvSpPr>
        <p:spPr>
          <a:xfrm>
            <a:off x="480121" y="347118"/>
            <a:ext cx="7452643" cy="81191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accent2"/>
                </a:solidFill>
              </a:rPr>
              <a:t>Service Interprofessionnel de Santé au Travail Ouest Normandie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8A6CE5-6840-460D-9EA8-AB4B738ADA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81" y="6172907"/>
            <a:ext cx="1370646" cy="516349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7CEB1EB-AADB-4B28-A9A5-5BE3DEDE3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BAB4B86-4ACA-444E-91C0-9ED3A390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0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re / Parti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84A5B31-6452-4D49-9570-2BE4A9E9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19" y="433144"/>
            <a:ext cx="8369842" cy="61467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66A57-3DED-4F1D-9B03-991C516B2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526" y="2442411"/>
            <a:ext cx="10515600" cy="17824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300" cap="all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8D502A-3E00-4EF6-91DB-B3DB1E81C315}"/>
              </a:ext>
            </a:extLst>
          </p:cNvPr>
          <p:cNvCxnSpPr>
            <a:cxnSpLocks/>
          </p:cNvCxnSpPr>
          <p:nvPr userDrawn="1"/>
        </p:nvCxnSpPr>
        <p:spPr>
          <a:xfrm>
            <a:off x="795556" y="1806774"/>
            <a:ext cx="0" cy="24180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1114388-0C76-43EB-8FE7-B8FB92FF4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AC033CE-CF75-4B06-95AD-DB43098A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F4F83AA-A685-42AF-B904-A814CBCF03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45527" y="1806774"/>
            <a:ext cx="10515599" cy="4924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buFont typeface="Wingdings" panose="05000000000000000000" pitchFamily="2" charset="2"/>
              <a:buChar char="§"/>
              <a:defRPr sz="2600"/>
            </a:lvl2pPr>
            <a:lvl3pPr marL="1257300" indent="-288000"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Font typeface="Wingdings" panose="05000000000000000000" pitchFamily="2" charset="2"/>
              <a:buChar char="§"/>
              <a:defRPr sz="2000"/>
            </a:lvl4pPr>
            <a:lvl5pPr marL="2171700" indent="-288000"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24A3D-A871-4219-B18E-1D4E5D61E0CD}"/>
              </a:ext>
            </a:extLst>
          </p:cNvPr>
          <p:cNvSpPr/>
          <p:nvPr userDrawn="1"/>
        </p:nvSpPr>
        <p:spPr>
          <a:xfrm>
            <a:off x="-1" y="433144"/>
            <a:ext cx="3489149" cy="48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D090393-05C8-4C30-8638-39BD421298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66959" y="427351"/>
            <a:ext cx="3225946" cy="4924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cap="all" baseline="0">
                <a:solidFill>
                  <a:srgbClr val="99867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buFont typeface="Wingdings" panose="05000000000000000000" pitchFamily="2" charset="2"/>
              <a:buChar char="§"/>
              <a:defRPr sz="2600"/>
            </a:lvl2pPr>
            <a:lvl3pPr marL="1257300" indent="-288000"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Font typeface="Wingdings" panose="05000000000000000000" pitchFamily="2" charset="2"/>
              <a:buChar char="§"/>
              <a:defRPr sz="2000"/>
            </a:lvl4pPr>
            <a:lvl5pPr marL="2171700" indent="-288000"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31000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/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C059874-7482-4120-AAE4-CF5BC2C2E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4940" y="1820033"/>
            <a:ext cx="9062120" cy="25827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cap="all" baseline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BB74-5AD9-49EC-BBAD-9A1B411CD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" y="136525"/>
            <a:ext cx="1564873" cy="11103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14DA4D0-69F1-4B23-BB28-6486E48B23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60" y="311450"/>
            <a:ext cx="1181271" cy="445008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54B537B9-3C02-44AA-BFAE-4343F2717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9271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BB242A7B-D8D6-4DB4-B32C-0EAD692F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7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43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B7FAC-CD47-4E7E-BFA5-BC7515DE80B9}"/>
              </a:ext>
            </a:extLst>
          </p:cNvPr>
          <p:cNvSpPr/>
          <p:nvPr userDrawn="1"/>
        </p:nvSpPr>
        <p:spPr>
          <a:xfrm>
            <a:off x="852487" y="833438"/>
            <a:ext cx="10487025" cy="519112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F8BE8B-E73F-43C2-BCD6-5E7B71A7C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572" y="1394877"/>
            <a:ext cx="9703553" cy="4217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BB5F59-7949-4E7F-8484-878FECC1C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4" t="1991" b="47393"/>
          <a:stretch/>
        </p:blipFill>
        <p:spPr>
          <a:xfrm>
            <a:off x="10069269" y="5521583"/>
            <a:ext cx="1608187" cy="12583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7EF1E7-0B7C-4560-B60C-E5BDDD391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4" t="1991" b="47393"/>
          <a:stretch/>
        </p:blipFill>
        <p:spPr>
          <a:xfrm rot="10800000">
            <a:off x="331221" y="136524"/>
            <a:ext cx="1608187" cy="1258353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15CC378-C3F2-4AA0-8DB2-1B5D62AD6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31C129-B0E3-4BEE-B382-36A6A2727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51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B7FAC-CD47-4E7E-BFA5-BC7515DE80B9}"/>
              </a:ext>
            </a:extLst>
          </p:cNvPr>
          <p:cNvSpPr/>
          <p:nvPr userDrawn="1"/>
        </p:nvSpPr>
        <p:spPr>
          <a:xfrm>
            <a:off x="1817896" y="1884779"/>
            <a:ext cx="8556208" cy="377465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F8BE8B-E73F-43C2-BCD6-5E7B71A7C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7980" y="2446218"/>
            <a:ext cx="7809081" cy="2651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BB5F59-7949-4E7F-8484-878FECC1C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4" t="1991" b="47393"/>
          <a:stretch/>
        </p:blipFill>
        <p:spPr>
          <a:xfrm>
            <a:off x="9116001" y="5097997"/>
            <a:ext cx="1608187" cy="12583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7EF1E7-0B7C-4560-B60C-E5BDDD391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4" t="1991" b="47393"/>
          <a:stretch/>
        </p:blipFill>
        <p:spPr>
          <a:xfrm rot="10800000">
            <a:off x="1296629" y="1187865"/>
            <a:ext cx="1608187" cy="1258353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15CC378-C3F2-4AA0-8DB2-1B5D62AD6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E31C129-B0E3-4BEE-B382-36A6A2727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C91E2B-5E88-4587-AE34-33BB3FE2FEC8}"/>
              </a:ext>
            </a:extLst>
          </p:cNvPr>
          <p:cNvCxnSpPr>
            <a:cxnSpLocks/>
          </p:cNvCxnSpPr>
          <p:nvPr userDrawn="1"/>
        </p:nvCxnSpPr>
        <p:spPr>
          <a:xfrm>
            <a:off x="614088" y="419490"/>
            <a:ext cx="0" cy="576000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us-titre 2">
            <a:extLst>
              <a:ext uri="{FF2B5EF4-FFF2-40B4-BE49-F238E27FC236}">
                <a16:creationId xmlns:a16="http://schemas.microsoft.com/office/drawing/2014/main" id="{5A2C3AF3-D583-4DEA-9CFC-287D617C0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00" y="329791"/>
            <a:ext cx="10579393" cy="86181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800" cap="none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7811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et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DE91CA60-29F8-4279-9C46-BD1764164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3"/>
          <a:stretch/>
        </p:blipFill>
        <p:spPr>
          <a:xfrm>
            <a:off x="1939422" y="198734"/>
            <a:ext cx="6074048" cy="653045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262463DF-F6B0-4385-9021-83F22EB6A92E}"/>
              </a:ext>
            </a:extLst>
          </p:cNvPr>
          <p:cNvSpPr txBox="1">
            <a:spLocks/>
          </p:cNvSpPr>
          <p:nvPr userDrawn="1"/>
        </p:nvSpPr>
        <p:spPr>
          <a:xfrm>
            <a:off x="-125549" y="0"/>
            <a:ext cx="2197434" cy="6996445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300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fr-FR" sz="11500" cap="none" baseline="0" dirty="0">
                <a:solidFill>
                  <a:schemeClr val="accent2"/>
                </a:solidFill>
              </a:rPr>
              <a:t>CONTACT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C360128-2BA9-403D-B419-5CD5A45FC1F3}"/>
              </a:ext>
            </a:extLst>
          </p:cNvPr>
          <p:cNvCxnSpPr>
            <a:cxnSpLocks/>
          </p:cNvCxnSpPr>
          <p:nvPr userDrawn="1"/>
        </p:nvCxnSpPr>
        <p:spPr>
          <a:xfrm>
            <a:off x="1816396" y="0"/>
            <a:ext cx="0" cy="2619214"/>
          </a:xfrm>
          <a:prstGeom prst="line">
            <a:avLst/>
          </a:prstGeom>
          <a:ln w="76200">
            <a:solidFill>
              <a:srgbClr val="97C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Une image contenant équipement électronique, calculatric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35A5A9F-9854-4476-B221-053AC7A4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0" t="32108" r="39044" b="57985"/>
          <a:stretch/>
        </p:blipFill>
        <p:spPr>
          <a:xfrm>
            <a:off x="10676748" y="5722543"/>
            <a:ext cx="501656" cy="499663"/>
          </a:xfrm>
          <a:prstGeom prst="rect">
            <a:avLst/>
          </a:prstGeom>
        </p:spPr>
      </p:pic>
      <p:pic>
        <p:nvPicPr>
          <p:cNvPr id="37" name="Graphique 36" descr="Combiné">
            <a:extLst>
              <a:ext uri="{FF2B5EF4-FFF2-40B4-BE49-F238E27FC236}">
                <a16:creationId xmlns:a16="http://schemas.microsoft.com/office/drawing/2014/main" id="{63738A7E-9612-4B78-9287-E69F7533C0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59933">
            <a:off x="3922341" y="3230124"/>
            <a:ext cx="540000" cy="540000"/>
          </a:xfrm>
          <a:prstGeom prst="rect">
            <a:avLst/>
          </a:prstGeom>
        </p:spPr>
      </p:pic>
      <p:pic>
        <p:nvPicPr>
          <p:cNvPr id="38" name="Graphique 37" descr="Enveloppe">
            <a:extLst>
              <a:ext uri="{FF2B5EF4-FFF2-40B4-BE49-F238E27FC236}">
                <a16:creationId xmlns:a16="http://schemas.microsoft.com/office/drawing/2014/main" id="{25B39229-98D9-479D-A696-10D87615EA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0617" y="1827177"/>
            <a:ext cx="631951" cy="631951"/>
          </a:xfrm>
          <a:prstGeom prst="rect">
            <a:avLst/>
          </a:prstGeom>
        </p:spPr>
      </p:pic>
      <p:pic>
        <p:nvPicPr>
          <p:cNvPr id="39" name="Graphique 38" descr="Envoyer">
            <a:extLst>
              <a:ext uri="{FF2B5EF4-FFF2-40B4-BE49-F238E27FC236}">
                <a16:creationId xmlns:a16="http://schemas.microsoft.com/office/drawing/2014/main" id="{2536C99B-1478-470B-B45C-D91E73EB6C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43187" y="4010953"/>
            <a:ext cx="612000" cy="612000"/>
          </a:xfrm>
          <a:prstGeom prst="rect">
            <a:avLst/>
          </a:prstGeom>
        </p:spPr>
      </p:pic>
      <p:pic>
        <p:nvPicPr>
          <p:cNvPr id="40" name="Graphique 39" descr="Internet">
            <a:extLst>
              <a:ext uri="{FF2B5EF4-FFF2-40B4-BE49-F238E27FC236}">
                <a16:creationId xmlns:a16="http://schemas.microsoft.com/office/drawing/2014/main" id="{801E9342-EFC5-4234-A5E4-A930302F576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70374" y="4746531"/>
            <a:ext cx="756000" cy="756000"/>
          </a:xfrm>
          <a:prstGeom prst="rect">
            <a:avLst/>
          </a:prstGeom>
        </p:spPr>
      </p:pic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7DF2CE7E-4857-44AA-B53B-EC43C36E080E}"/>
              </a:ext>
            </a:extLst>
          </p:cNvPr>
          <p:cNvSpPr txBox="1">
            <a:spLocks/>
          </p:cNvSpPr>
          <p:nvPr userDrawn="1"/>
        </p:nvSpPr>
        <p:spPr>
          <a:xfrm>
            <a:off x="9478764" y="5325515"/>
            <a:ext cx="2183640" cy="4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800" dirty="0">
                <a:solidFill>
                  <a:srgbClr val="998675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Retrouvez-nous sur</a:t>
            </a:r>
            <a:endParaRPr lang="fr-FR" sz="1800" dirty="0">
              <a:solidFill>
                <a:srgbClr val="998675"/>
              </a:solidFill>
              <a:latin typeface="+mj-lt"/>
            </a:endParaRP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D5E62DA3-D8F0-4A55-85F6-99B1F0C2C5FE}"/>
              </a:ext>
            </a:extLst>
          </p:cNvPr>
          <p:cNvSpPr txBox="1">
            <a:spLocks/>
          </p:cNvSpPr>
          <p:nvPr userDrawn="1"/>
        </p:nvSpPr>
        <p:spPr>
          <a:xfrm>
            <a:off x="4602036" y="4886683"/>
            <a:ext cx="3843667" cy="4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00AEEF"/>
                </a:solidFill>
                <a:latin typeface="+mn-lt"/>
                <a:ea typeface="Open Sans bold" panose="020B0806030504020204" pitchFamily="34" charset="0"/>
                <a:cs typeface="Open Sans bold" panose="020B0806030504020204" pitchFamily="34" charset="0"/>
              </a:rPr>
              <a:t>www.santetravail-on.fr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2C532CBA-87B6-4D25-8434-38E4D567AC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7" y="136525"/>
            <a:ext cx="2183640" cy="1549442"/>
          </a:xfrm>
          <a:prstGeom prst="rect">
            <a:avLst/>
          </a:prstGeom>
        </p:spPr>
      </p:pic>
      <p:pic>
        <p:nvPicPr>
          <p:cNvPr id="49" name="Image 48">
            <a:hlinkClick r:id="rId14"/>
            <a:extLst>
              <a:ext uri="{FF2B5EF4-FFF2-40B4-BE49-F238E27FC236}">
                <a16:creationId xmlns:a16="http://schemas.microsoft.com/office/drawing/2014/main" id="{D66A0AAD-15EC-4E81-8E08-3EF972473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72" b="-14582"/>
          <a:stretch/>
        </p:blipFill>
        <p:spPr>
          <a:xfrm>
            <a:off x="9993148" y="5722543"/>
            <a:ext cx="531602" cy="612022"/>
          </a:xfrm>
          <a:prstGeom prst="rect">
            <a:avLst/>
          </a:prstGeom>
        </p:spPr>
      </p:pic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49103BF0-A8D8-4D68-A374-DFE3851DC81A}"/>
              </a:ext>
            </a:extLst>
          </p:cNvPr>
          <p:cNvSpPr txBox="1">
            <a:spLocks/>
          </p:cNvSpPr>
          <p:nvPr userDrawn="1"/>
        </p:nvSpPr>
        <p:spPr>
          <a:xfrm>
            <a:off x="2232260" y="439241"/>
            <a:ext cx="7615597" cy="840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Merci de votre attention</a:t>
            </a:r>
            <a:endParaRPr lang="fr-FR" sz="55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BB02894-1B39-4E36-B4E8-EDCE75518767}"/>
              </a:ext>
            </a:extLst>
          </p:cNvPr>
          <p:cNvSpPr txBox="1">
            <a:spLocks/>
          </p:cNvSpPr>
          <p:nvPr userDrawn="1"/>
        </p:nvSpPr>
        <p:spPr>
          <a:xfrm>
            <a:off x="4602036" y="4049507"/>
            <a:ext cx="4876728" cy="4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info@santetravail-on.fr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E64F5339-D0B6-4795-9113-89BBF9659EB0}"/>
              </a:ext>
            </a:extLst>
          </p:cNvPr>
          <p:cNvSpPr txBox="1">
            <a:spLocks/>
          </p:cNvSpPr>
          <p:nvPr userDrawn="1"/>
        </p:nvSpPr>
        <p:spPr>
          <a:xfrm>
            <a:off x="4602036" y="3265697"/>
            <a:ext cx="4876728" cy="4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02 33 57 12 93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31370FFC-237F-4422-B05B-C7AFDDE70AC3}"/>
              </a:ext>
            </a:extLst>
          </p:cNvPr>
          <p:cNvSpPr txBox="1">
            <a:spLocks/>
          </p:cNvSpPr>
          <p:nvPr userDrawn="1"/>
        </p:nvSpPr>
        <p:spPr>
          <a:xfrm>
            <a:off x="4602036" y="1917509"/>
            <a:ext cx="4876728" cy="111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SIST Ouest Normandie 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(Siège social)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CS 43 509 - 107 rue Auguste Grandin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50 009 SAINT-LÔ Cedex </a:t>
            </a: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Lumios Mark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5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re / Par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66A57-3DED-4F1D-9B03-991C516B2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526" y="2442411"/>
            <a:ext cx="6460229" cy="17824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300" cap="all" baseline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8D502A-3E00-4EF6-91DB-B3DB1E81C315}"/>
              </a:ext>
            </a:extLst>
          </p:cNvPr>
          <p:cNvCxnSpPr>
            <a:cxnSpLocks/>
          </p:cNvCxnSpPr>
          <p:nvPr userDrawn="1"/>
        </p:nvCxnSpPr>
        <p:spPr>
          <a:xfrm>
            <a:off x="927907" y="1806774"/>
            <a:ext cx="0" cy="241808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1114388-0C76-43EB-8FE7-B8FB92FF4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AC033CE-CF75-4B06-95AD-DB43098A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F4F83AA-A685-42AF-B904-A814CBCF03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45528" y="1806774"/>
            <a:ext cx="6460228" cy="4924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buFont typeface="Wingdings" panose="05000000000000000000" pitchFamily="2" charset="2"/>
              <a:buChar char="§"/>
              <a:defRPr sz="2600"/>
            </a:lvl2pPr>
            <a:lvl3pPr marL="1257300" indent="-288000"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Font typeface="Wingdings" panose="05000000000000000000" pitchFamily="2" charset="2"/>
              <a:buChar char="§"/>
              <a:defRPr sz="2000"/>
            </a:lvl4pPr>
            <a:lvl5pPr marL="2171700" indent="-288000"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A38AD0-C6C0-431C-B219-D0E4B6336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49" y="1389433"/>
            <a:ext cx="5506581" cy="3601891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A48BAF64-BA00-484A-A23C-1A3AA9E4B384}"/>
              </a:ext>
            </a:extLst>
          </p:cNvPr>
          <p:cNvSpPr txBox="1">
            <a:spLocks/>
          </p:cNvSpPr>
          <p:nvPr userDrawn="1"/>
        </p:nvSpPr>
        <p:spPr>
          <a:xfrm>
            <a:off x="468089" y="285946"/>
            <a:ext cx="7452643" cy="81191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accent2"/>
                </a:solidFill>
              </a:rPr>
              <a:t>Service Interprofessionnel de Santé au Travail Ouest Normandie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C55119-28AB-40FF-888E-64CA3BE31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81" y="6172907"/>
            <a:ext cx="1370646" cy="5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0EB95C-6E33-4CD8-A522-B547D6AC51F9}"/>
              </a:ext>
            </a:extLst>
          </p:cNvPr>
          <p:cNvSpPr/>
          <p:nvPr userDrawn="1"/>
        </p:nvSpPr>
        <p:spPr>
          <a:xfrm>
            <a:off x="0" y="6245357"/>
            <a:ext cx="12192000" cy="6111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CC0287D-1B8E-48CB-9870-9FF6119ED71C}"/>
              </a:ext>
            </a:extLst>
          </p:cNvPr>
          <p:cNvCxnSpPr>
            <a:cxnSpLocks/>
          </p:cNvCxnSpPr>
          <p:nvPr userDrawn="1"/>
        </p:nvCxnSpPr>
        <p:spPr>
          <a:xfrm>
            <a:off x="2334784" y="2549091"/>
            <a:ext cx="0" cy="190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594D1B21-C09F-4C3B-8C71-B21DF6209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2508" y="2609247"/>
            <a:ext cx="8754981" cy="113754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800" cap="all" baseline="0">
                <a:solidFill>
                  <a:srgbClr val="00AEE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86CCA11-ED15-49BE-99EC-070BA9639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5337723E-35A8-4E3E-87DD-D70D80410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2EB576-A6AF-4B50-8D39-5E2597943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138621"/>
            <a:ext cx="2757649" cy="1956740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D28E6054-CC59-4FE1-BB41-C974B0CC38BC}"/>
              </a:ext>
            </a:extLst>
          </p:cNvPr>
          <p:cNvSpPr txBox="1">
            <a:spLocks/>
          </p:cNvSpPr>
          <p:nvPr userDrawn="1"/>
        </p:nvSpPr>
        <p:spPr>
          <a:xfrm>
            <a:off x="3642233" y="696424"/>
            <a:ext cx="7978304" cy="11375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600" b="0" dirty="0">
                <a:solidFill>
                  <a:schemeClr val="tx2"/>
                </a:solidFill>
                <a:latin typeface="+mn-lt"/>
              </a:rPr>
              <a:t>Service Interprofessionnel de Santé au Travail </a:t>
            </a:r>
          </a:p>
          <a:p>
            <a:pPr algn="l"/>
            <a:r>
              <a:rPr lang="fr-FR" sz="2600" dirty="0">
                <a:solidFill>
                  <a:schemeClr val="tx2"/>
                </a:solidFill>
              </a:rPr>
              <a:t>Ouest Normandie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7EA3DCC-3F96-40AA-8252-CC3B3ACBFE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911" y="3836402"/>
            <a:ext cx="8762575" cy="6111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2400" cap="none" baseline="0" smtClean="0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fr-FR" sz="2800" cap="none" baseline="0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Modifiez le style du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71E799D-D552-4FF2-B596-3A5C65FE0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77" y="6280737"/>
            <a:ext cx="1370646" cy="5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5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logo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2C5EEE-A137-4072-8569-0E3FA0566BAB}"/>
              </a:ext>
            </a:extLst>
          </p:cNvPr>
          <p:cNvSpPr/>
          <p:nvPr userDrawn="1"/>
        </p:nvSpPr>
        <p:spPr>
          <a:xfrm>
            <a:off x="171838" y="177281"/>
            <a:ext cx="5924162" cy="651276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D3F1380-F07F-4061-B908-079A45B3C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040" y="3271505"/>
            <a:ext cx="5222716" cy="2387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fr-FR" sz="3300" dirty="0">
                <a:solidFill>
                  <a:schemeClr val="bg1"/>
                </a:solidFill>
              </a:rPr>
              <a:t>Texte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fr-FR" sz="3300" dirty="0">
                <a:solidFill>
                  <a:schemeClr val="bg1"/>
                </a:solidFill>
              </a:rPr>
              <a:t>Texte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endParaRPr lang="fr-FR" sz="33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endParaRPr lang="fr-FR" sz="3300" dirty="0">
              <a:solidFill>
                <a:schemeClr val="bg1"/>
              </a:solidFill>
            </a:endParaRPr>
          </a:p>
          <a:p>
            <a:pPr algn="l"/>
            <a:endParaRPr lang="fr-FR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251491C-1CAB-4B30-A8E6-783A2FC7A639}"/>
              </a:ext>
            </a:extLst>
          </p:cNvPr>
          <p:cNvSpPr txBox="1">
            <a:spLocks/>
          </p:cNvSpPr>
          <p:nvPr userDrawn="1"/>
        </p:nvSpPr>
        <p:spPr>
          <a:xfrm>
            <a:off x="684245" y="3106658"/>
            <a:ext cx="5349550" cy="23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651959-48F2-4574-A3E5-325110C632EB}"/>
              </a:ext>
            </a:extLst>
          </p:cNvPr>
          <p:cNvCxnSpPr>
            <a:cxnSpLocks/>
          </p:cNvCxnSpPr>
          <p:nvPr userDrawn="1"/>
        </p:nvCxnSpPr>
        <p:spPr>
          <a:xfrm>
            <a:off x="492154" y="720233"/>
            <a:ext cx="24439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63E7D9A-9525-48C8-B0AB-B6B7658A8E73}"/>
              </a:ext>
            </a:extLst>
          </p:cNvPr>
          <p:cNvCxnSpPr>
            <a:cxnSpLocks/>
          </p:cNvCxnSpPr>
          <p:nvPr userDrawn="1"/>
        </p:nvCxnSpPr>
        <p:spPr>
          <a:xfrm>
            <a:off x="558410" y="3264715"/>
            <a:ext cx="0" cy="2328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64FC457-FE96-43B4-BB61-91689B1EE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0" y="1506457"/>
            <a:ext cx="5222720" cy="1600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5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796920-4B27-4C56-B28C-E0279A62F6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2154" y="365980"/>
            <a:ext cx="5349550" cy="4950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texte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6FF66CD7-E703-4326-B391-6FB4A9D9FACF}"/>
              </a:ext>
            </a:extLst>
          </p:cNvPr>
          <p:cNvSpPr txBox="1">
            <a:spLocks/>
          </p:cNvSpPr>
          <p:nvPr userDrawn="1"/>
        </p:nvSpPr>
        <p:spPr>
          <a:xfrm>
            <a:off x="6373372" y="405883"/>
            <a:ext cx="5752324" cy="81191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/>
              <a:t>Service Interprofessionnel de Santé au Travail Ouest Normandie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48F5023-E297-45EA-8A03-02001DE3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95" y="1402930"/>
            <a:ext cx="6431479" cy="42068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1A037C1-75AC-4293-839C-C48146BC8B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81" y="6172907"/>
            <a:ext cx="1370646" cy="5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CD24286-030B-4AAA-B90B-A0FFA043C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D9A73EF-85D9-43B9-85E0-90B78FBD9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16E36B1-79DC-4410-99ED-CFB8000333CF}"/>
              </a:ext>
            </a:extLst>
          </p:cNvPr>
          <p:cNvCxnSpPr>
            <a:cxnSpLocks/>
          </p:cNvCxnSpPr>
          <p:nvPr userDrawn="1"/>
        </p:nvCxnSpPr>
        <p:spPr>
          <a:xfrm>
            <a:off x="614088" y="419490"/>
            <a:ext cx="0" cy="576000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>
            <a:extLst>
              <a:ext uri="{FF2B5EF4-FFF2-40B4-BE49-F238E27FC236}">
                <a16:creationId xmlns:a16="http://schemas.microsoft.com/office/drawing/2014/main" id="{CF8F491A-8BB9-4D24-BB16-5A3EADF93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00" y="329791"/>
            <a:ext cx="10579393" cy="86181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cap="none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2CB9EBC-0242-4F15-AA97-A1F959808C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4400" y="1396538"/>
            <a:ext cx="10579393" cy="4754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600"/>
            </a:lvl2pPr>
            <a:lvl3pPr marL="1257300" indent="-288000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2880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</a:t>
            </a:r>
          </a:p>
          <a:p>
            <a:pPr lvl="1">
              <a:buClr>
                <a:schemeClr val="accent6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chemeClr val="accent2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10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CD24286-030B-4AAA-B90B-A0FFA043C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D9A73EF-85D9-43B9-85E0-90B78FBD9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16E36B1-79DC-4410-99ED-CFB8000333CF}"/>
              </a:ext>
            </a:extLst>
          </p:cNvPr>
          <p:cNvCxnSpPr>
            <a:cxnSpLocks/>
          </p:cNvCxnSpPr>
          <p:nvPr userDrawn="1"/>
        </p:nvCxnSpPr>
        <p:spPr>
          <a:xfrm>
            <a:off x="614088" y="419490"/>
            <a:ext cx="0" cy="576000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CC29175-A4C0-4E3C-8539-8D2A217D90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4400" y="1396538"/>
            <a:ext cx="10579393" cy="492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92D05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 typeface="Wingdings" panose="05000000000000000000" pitchFamily="2" charset="2"/>
              <a:buNone/>
              <a:defRPr sz="2600"/>
            </a:lvl2pPr>
            <a:lvl3pPr marL="1257300" indent="-288000"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Font typeface="Wingdings" panose="05000000000000000000" pitchFamily="2" charset="2"/>
              <a:buChar char="§"/>
              <a:defRPr sz="2000"/>
            </a:lvl4pPr>
            <a:lvl5pPr marL="2171700" indent="-288000"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Sous titre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278E8BD-AA28-4B05-8AEC-1C1B8125D70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74400" y="2045368"/>
            <a:ext cx="10579393" cy="410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buFont typeface="Wingdings" panose="05000000000000000000" pitchFamily="2" charset="2"/>
              <a:buChar char="§"/>
              <a:defRPr sz="2600"/>
            </a:lvl2pPr>
            <a:lvl3pPr marL="1257300" indent="-288000">
              <a:buClr>
                <a:schemeClr val="bg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2880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</a:t>
            </a:r>
          </a:p>
          <a:p>
            <a:pPr lvl="1">
              <a:buClr>
                <a:schemeClr val="accent6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chemeClr val="accent2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7CC6F772-58D7-4E14-8E2F-03271D228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00" y="329791"/>
            <a:ext cx="10579393" cy="86181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cap="none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527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6979131-BB52-4C71-883A-10DC422FCD13}"/>
              </a:ext>
            </a:extLst>
          </p:cNvPr>
          <p:cNvCxnSpPr>
            <a:cxnSpLocks/>
          </p:cNvCxnSpPr>
          <p:nvPr userDrawn="1"/>
        </p:nvCxnSpPr>
        <p:spPr>
          <a:xfrm>
            <a:off x="614088" y="419490"/>
            <a:ext cx="0" cy="576000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C53798-140C-4658-BE6D-AF6C5C2BA1BE}"/>
              </a:ext>
            </a:extLst>
          </p:cNvPr>
          <p:cNvCxnSpPr>
            <a:cxnSpLocks/>
          </p:cNvCxnSpPr>
          <p:nvPr userDrawn="1"/>
        </p:nvCxnSpPr>
        <p:spPr>
          <a:xfrm>
            <a:off x="6053383" y="1494603"/>
            <a:ext cx="0" cy="478150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C47E56A-A990-49C6-8833-415152F71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CF09A61-500F-4F96-9BA1-00AE0F28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4145B939-7343-4C4F-B8FC-434ADCE239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4401" y="1351115"/>
            <a:ext cx="5052822" cy="4754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600"/>
            </a:lvl2pPr>
            <a:lvl3pPr marL="1257300" indent="-2880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4pPr>
            <a:lvl5pPr marL="21717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</a:t>
            </a:r>
          </a:p>
          <a:p>
            <a:pPr lvl="1">
              <a:buClr>
                <a:schemeClr val="accent6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chemeClr val="accent2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015A21D-1DA1-4E91-9AF3-1F40041A0DB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79544" y="1351115"/>
            <a:ext cx="5052822" cy="4754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600"/>
            </a:lvl2pPr>
            <a:lvl3pPr marL="1257300" indent="-2880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4pPr>
            <a:lvl5pPr marL="21717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</a:t>
            </a:r>
          </a:p>
          <a:p>
            <a:pPr lvl="1">
              <a:buClr>
                <a:schemeClr val="accent6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chemeClr val="accent2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B8A9628F-C095-4438-A939-5F0668CCD7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00" y="329791"/>
            <a:ext cx="10579393" cy="86181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cap="none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6605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6979131-BB52-4C71-883A-10DC422FCD13}"/>
              </a:ext>
            </a:extLst>
          </p:cNvPr>
          <p:cNvCxnSpPr>
            <a:cxnSpLocks/>
          </p:cNvCxnSpPr>
          <p:nvPr userDrawn="1"/>
        </p:nvCxnSpPr>
        <p:spPr>
          <a:xfrm>
            <a:off x="614088" y="419490"/>
            <a:ext cx="0" cy="576000"/>
          </a:xfrm>
          <a:prstGeom prst="line">
            <a:avLst/>
          </a:prstGeom>
          <a:ln w="7620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BFF86FA7-0D12-4B43-9AF1-7A920CABD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396538"/>
            <a:ext cx="5257794" cy="47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254A2A7-D3FF-4B9F-8499-236C17290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865567C-0C77-449F-AE5A-BC4EFE1F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F42EB073-9926-4799-AB73-4F415F17B4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4401" y="1396537"/>
            <a:ext cx="5052822" cy="4780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600"/>
            </a:lvl2pPr>
            <a:lvl3pPr marL="1257300" indent="-2880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4pPr>
            <a:lvl5pPr marL="2171700" indent="-288000">
              <a:lnSpc>
                <a:spcPct val="100000"/>
              </a:lnSpc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</a:t>
            </a:r>
          </a:p>
          <a:p>
            <a:pPr lvl="1">
              <a:buClr>
                <a:schemeClr val="accent6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chemeClr val="accent2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E189313B-8052-4495-958B-3347D46F3F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4400" y="329791"/>
            <a:ext cx="10579393" cy="86181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cap="none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2477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re / Parti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66A57-3DED-4F1D-9B03-991C516B2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5526" y="1806774"/>
            <a:ext cx="10515599" cy="18001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300" cap="all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8D502A-3E00-4EF6-91DB-B3DB1E81C315}"/>
              </a:ext>
            </a:extLst>
          </p:cNvPr>
          <p:cNvCxnSpPr>
            <a:cxnSpLocks/>
          </p:cNvCxnSpPr>
          <p:nvPr userDrawn="1"/>
        </p:nvCxnSpPr>
        <p:spPr>
          <a:xfrm>
            <a:off x="795556" y="1806774"/>
            <a:ext cx="0" cy="24180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1114388-0C76-43EB-8FE7-B8FB92FF4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7378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AC033CE-CF75-4B06-95AD-DB43098A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4A5B31-6452-4D49-9570-2BE4A9E9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19" y="433144"/>
            <a:ext cx="8369842" cy="6146742"/>
          </a:xfrm>
          <a:prstGeom prst="rect">
            <a:avLst/>
          </a:prstGeom>
        </p:spPr>
      </p:pic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F4F83AA-A685-42AF-B904-A814CBCF03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45527" y="3748501"/>
            <a:ext cx="10515599" cy="4924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288000">
              <a:buFont typeface="Wingdings" panose="05000000000000000000" pitchFamily="2" charset="2"/>
              <a:buChar char="§"/>
              <a:defRPr sz="2600"/>
            </a:lvl2pPr>
            <a:lvl3pPr marL="1257300" indent="-288000">
              <a:buClr>
                <a:schemeClr val="tx2"/>
              </a:buClr>
              <a:buFont typeface="Wingdings" panose="05000000000000000000" pitchFamily="2" charset="2"/>
              <a:buChar char="§"/>
              <a:defRPr sz="2200"/>
            </a:lvl3pPr>
            <a:lvl4pPr marL="1714500" indent="-288000">
              <a:buFont typeface="Wingdings" panose="05000000000000000000" pitchFamily="2" charset="2"/>
              <a:buChar char="§"/>
              <a:defRPr sz="2000"/>
            </a:lvl4pPr>
            <a:lvl5pPr marL="2171700" indent="-288000">
              <a:buFont typeface="Wingdings" panose="05000000000000000000" pitchFamily="2" charset="2"/>
              <a:buChar char="§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06203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DD2A6-B959-4968-B831-401B65A4D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401" y="6356350"/>
            <a:ext cx="9271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F6F6F"/>
                </a:solidFill>
                <a:latin typeface="+mj-lt"/>
              </a:defRPr>
            </a:lvl1pPr>
          </a:lstStyle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60FB21-B7D3-46C2-A20C-5DBCA907F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7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F6F6F"/>
                </a:solidFill>
                <a:latin typeface="+mj-lt"/>
              </a:defRPr>
            </a:lvl1pPr>
          </a:lstStyle>
          <a:p>
            <a:fld id="{823CACED-9BE9-459D-B38D-37F25C6C61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5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57" r:id="rId4"/>
    <p:sldLayoutId id="2147483650" r:id="rId5"/>
    <p:sldLayoutId id="2147483669" r:id="rId6"/>
    <p:sldLayoutId id="2147483664" r:id="rId7"/>
    <p:sldLayoutId id="2147483667" r:id="rId8"/>
    <p:sldLayoutId id="2147483671" r:id="rId9"/>
    <p:sldLayoutId id="2147483670" r:id="rId10"/>
    <p:sldLayoutId id="2147483666" r:id="rId11"/>
    <p:sldLayoutId id="2147483656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CC57B54-1116-4492-A442-484F1C98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21" y="1926440"/>
            <a:ext cx="6816417" cy="3873769"/>
          </a:xfrm>
        </p:spPr>
        <p:txBody>
          <a:bodyPr/>
          <a:lstStyle/>
          <a:p>
            <a:r>
              <a:rPr lang="fr-FR" dirty="0"/>
              <a:t>Utilisation</a:t>
            </a:r>
            <a:br>
              <a:rPr lang="fr-FR" dirty="0"/>
            </a:br>
            <a:r>
              <a:rPr lang="fr-FR" dirty="0"/>
              <a:t>de la trame SIST</a:t>
            </a:r>
            <a:br>
              <a:rPr lang="fr-FR" dirty="0"/>
            </a:br>
            <a:r>
              <a:rPr lang="fr-FR" dirty="0" err="1"/>
              <a:t>powerpoint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630D54-13CC-4E00-AF24-C217611A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9ECD62-C51C-49DB-AD43-30E4EA235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3CACED-9BE9-459D-B38D-37F25C6C614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5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6C29DB-9619-4F38-9993-110DD429F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E41828-A8B4-4B5B-A1CF-240FE881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3CACED-9BE9-459D-B38D-37F25C6C614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950DF627-0082-47E1-ACE0-1B7DB1A00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500" dirty="0"/>
              <a:t>Changer la mise en forme des pages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B980392-B33B-4572-BB30-22A797D0C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400" y="1306286"/>
            <a:ext cx="10579393" cy="48451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altLang="fr-FR" sz="2600" dirty="0">
                <a:latin typeface="+mj-lt"/>
              </a:rPr>
              <a:t>Plusieurs modèles de diapositives pour vos parties, titres, contenus sont proposés. Voici la démarche à suivre pour y accéder :</a:t>
            </a:r>
          </a:p>
          <a:p>
            <a:pPr>
              <a:spcBef>
                <a:spcPts val="0"/>
              </a:spcBef>
            </a:pPr>
            <a:r>
              <a:rPr lang="fr-FR" altLang="fr-FR" sz="2600" b="1" dirty="0">
                <a:solidFill>
                  <a:srgbClr val="00AEEF"/>
                </a:solidFill>
                <a:latin typeface="+mj-lt"/>
              </a:rPr>
              <a:t>A partir de ce PowerPoint</a:t>
            </a:r>
          </a:p>
          <a:p>
            <a:pPr>
              <a:spcBef>
                <a:spcPts val="0"/>
              </a:spcBef>
            </a:pPr>
            <a:endParaRPr lang="fr-FR" altLang="fr-FR" sz="1500" b="1" dirty="0">
              <a:solidFill>
                <a:srgbClr val="00AEEF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altLang="fr-FR" sz="2600" b="1" dirty="0">
                <a:solidFill>
                  <a:srgbClr val="00AEEF"/>
                </a:solidFill>
                <a:latin typeface="+mj-lt"/>
              </a:rPr>
              <a:t>1</a:t>
            </a:r>
            <a:r>
              <a:rPr lang="fr-FR" altLang="fr-FR" sz="2600" b="1" baseline="30000" dirty="0">
                <a:solidFill>
                  <a:srgbClr val="00AEEF"/>
                </a:solidFill>
                <a:latin typeface="+mj-lt"/>
              </a:rPr>
              <a:t>ère</a:t>
            </a:r>
            <a:r>
              <a:rPr lang="fr-FR" altLang="fr-FR" sz="2600" b="1" dirty="0">
                <a:solidFill>
                  <a:srgbClr val="00AEEF"/>
                </a:solidFill>
                <a:latin typeface="+mj-lt"/>
              </a:rPr>
              <a:t> méthode :</a:t>
            </a:r>
          </a:p>
          <a:p>
            <a:pPr marL="457200" indent="-457200">
              <a:spcBef>
                <a:spcPts val="0"/>
              </a:spcBef>
              <a:buClr>
                <a:srgbClr val="97C83F"/>
              </a:buClr>
              <a:buFont typeface="Wingdings" panose="05000000000000000000" pitchFamily="2" charset="2"/>
              <a:buChar char="§"/>
            </a:pPr>
            <a:r>
              <a:rPr lang="fr-FR" altLang="fr-FR" sz="2600" dirty="0">
                <a:latin typeface="+mj-lt"/>
              </a:rPr>
              <a:t>Cliquer sur le texte « Nouvelle diapositive »</a:t>
            </a:r>
          </a:p>
          <a:p>
            <a:pPr marL="457200" indent="-457200">
              <a:spcBef>
                <a:spcPts val="0"/>
              </a:spcBef>
              <a:buClr>
                <a:srgbClr val="97C83F"/>
              </a:buClr>
              <a:buFont typeface="Wingdings" panose="05000000000000000000" pitchFamily="2" charset="2"/>
              <a:buChar char="§"/>
            </a:pPr>
            <a:r>
              <a:rPr lang="fr-FR" altLang="fr-FR" sz="2600" dirty="0">
                <a:latin typeface="+mj-lt"/>
              </a:rPr>
              <a:t>Choisir la mise en forme parmi les modèles</a:t>
            </a:r>
          </a:p>
          <a:p>
            <a:pPr>
              <a:buClr>
                <a:srgbClr val="97C83F"/>
              </a:buClr>
            </a:pPr>
            <a:endParaRPr lang="fr-FR" altLang="fr-FR" sz="1000" b="1" dirty="0">
              <a:solidFill>
                <a:srgbClr val="00AEEF"/>
              </a:solidFill>
              <a:latin typeface="+mj-lt"/>
            </a:endParaRPr>
          </a:p>
          <a:p>
            <a:pPr>
              <a:buClr>
                <a:srgbClr val="97C83F"/>
              </a:buClr>
            </a:pPr>
            <a:r>
              <a:rPr lang="fr-FR" altLang="fr-FR" sz="2600" b="1" dirty="0">
                <a:solidFill>
                  <a:srgbClr val="00AEEF"/>
                </a:solidFill>
                <a:latin typeface="+mj-lt"/>
              </a:rPr>
              <a:t>2</a:t>
            </a:r>
            <a:r>
              <a:rPr lang="fr-FR" altLang="fr-FR" sz="2600" b="1" baseline="30000" dirty="0">
                <a:solidFill>
                  <a:srgbClr val="00AEEF"/>
                </a:solidFill>
                <a:latin typeface="+mj-lt"/>
              </a:rPr>
              <a:t>ème</a:t>
            </a:r>
            <a:r>
              <a:rPr lang="fr-FR" altLang="fr-FR" sz="2600" b="1" dirty="0">
                <a:solidFill>
                  <a:srgbClr val="00AEEF"/>
                </a:solidFill>
                <a:latin typeface="+mj-lt"/>
              </a:rPr>
              <a:t> méthode :</a:t>
            </a:r>
          </a:p>
          <a:p>
            <a:pPr marL="457200" indent="-457200">
              <a:spcBef>
                <a:spcPts val="0"/>
              </a:spcBef>
              <a:buClr>
                <a:srgbClr val="97C83F"/>
              </a:buClr>
              <a:buFont typeface="Wingdings" panose="05000000000000000000" pitchFamily="2" charset="2"/>
              <a:buChar char="§"/>
            </a:pPr>
            <a:r>
              <a:rPr lang="fr-FR" altLang="fr-FR" sz="2600" dirty="0">
                <a:latin typeface="+mj-lt"/>
              </a:rPr>
              <a:t>A partir d’une diapositive existante</a:t>
            </a:r>
          </a:p>
          <a:p>
            <a:pPr marL="457200" indent="-457200">
              <a:spcBef>
                <a:spcPts val="0"/>
              </a:spcBef>
              <a:buClr>
                <a:srgbClr val="97C83F"/>
              </a:buClr>
              <a:buFont typeface="Wingdings" panose="05000000000000000000" pitchFamily="2" charset="2"/>
              <a:buChar char="§"/>
            </a:pPr>
            <a:r>
              <a:rPr lang="fr-FR" sz="2600" dirty="0">
                <a:latin typeface="+mj-lt"/>
              </a:rPr>
              <a:t>Dans la colonne de gauche, faire un clic droit sur la diapositive</a:t>
            </a:r>
          </a:p>
          <a:p>
            <a:pPr marL="457200" indent="-457200">
              <a:spcBef>
                <a:spcPts val="0"/>
              </a:spcBef>
              <a:buClr>
                <a:srgbClr val="97C83F"/>
              </a:buClr>
              <a:buFont typeface="Wingdings" panose="05000000000000000000" pitchFamily="2" charset="2"/>
              <a:buChar char="§"/>
            </a:pPr>
            <a:r>
              <a:rPr lang="fr-FR" sz="2600" dirty="0">
                <a:latin typeface="+mj-lt"/>
              </a:rPr>
              <a:t>Aller à « Disposition » et sélectionner la mise en page souhaitée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440990-F0AF-49F4-98B3-E59D50DC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69" b="67829"/>
          <a:stretch/>
        </p:blipFill>
        <p:spPr>
          <a:xfrm>
            <a:off x="7868873" y="2267125"/>
            <a:ext cx="3649211" cy="2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148D975-06BA-4DA2-89D7-E758B9695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DDF2C9-67AC-465C-B367-87F20785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3CACED-9BE9-459D-B38D-37F25C6C614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28ABB0C-5747-45A5-AB1C-315D297E5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00" y="329791"/>
            <a:ext cx="11096022" cy="861815"/>
          </a:xfrm>
        </p:spPr>
        <p:txBody>
          <a:bodyPr/>
          <a:lstStyle/>
          <a:p>
            <a:r>
              <a:rPr lang="fr-FR" sz="4500" dirty="0"/>
              <a:t>Appliquer ce nouveau modèle à un diaporama existant SISTM, ASTB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8C027F-B90A-4C3D-814F-06C82C10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401" y="1417739"/>
            <a:ext cx="10579392" cy="47336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200" dirty="0">
                <a:latin typeface="+mj-lt"/>
              </a:rPr>
              <a:t>Ouvrez votre </a:t>
            </a:r>
            <a:r>
              <a:rPr lang="fr-FR" sz="2200" dirty="0" err="1">
                <a:latin typeface="+mj-lt"/>
              </a:rPr>
              <a:t>powerpoint</a:t>
            </a:r>
            <a:endParaRPr lang="fr-FR" sz="2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latin typeface="+mj-lt"/>
              </a:rPr>
              <a:t>Cliquez sur le volet Miniatures (à gauche), puis sélectionnez les diapositives de votre choix : </a:t>
            </a:r>
          </a:p>
          <a:p>
            <a:pPr lvl="1">
              <a:buClr>
                <a:schemeClr val="bg2"/>
              </a:buClr>
            </a:pPr>
            <a:r>
              <a:rPr lang="fr-FR" sz="2200" dirty="0">
                <a:latin typeface="+mj-lt"/>
              </a:rPr>
              <a:t>Pour sélectionner toutes les diapositives, faire : </a:t>
            </a:r>
            <a:r>
              <a:rPr lang="fr-FR" sz="2200" dirty="0" err="1">
                <a:latin typeface="+mj-lt"/>
              </a:rPr>
              <a:t>Ctrl+A</a:t>
            </a:r>
            <a:endParaRPr lang="fr-FR" sz="2200" dirty="0">
              <a:latin typeface="+mj-lt"/>
            </a:endParaRPr>
          </a:p>
          <a:p>
            <a:pPr lvl="1">
              <a:buClr>
                <a:schemeClr val="bg2"/>
              </a:buClr>
            </a:pPr>
            <a:r>
              <a:rPr lang="fr-FR" sz="2200" dirty="0">
                <a:latin typeface="+mj-lt"/>
              </a:rPr>
              <a:t>Pour en sélectionner certaines: maintenir la pression sur Ctrl tout en cliquant sur les diapositives que vous voulez sélectionner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latin typeface="+mj-lt"/>
              </a:rPr>
              <a:t>Copier les diapositives sélectionnées : </a:t>
            </a:r>
            <a:r>
              <a:rPr lang="fr-FR" sz="2200" dirty="0" err="1">
                <a:latin typeface="+mj-lt"/>
              </a:rPr>
              <a:t>Ctrl+C</a:t>
            </a:r>
            <a:endParaRPr lang="fr-FR" sz="2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latin typeface="+mj-lt"/>
              </a:rPr>
              <a:t>Basculez vers le nouveau fichier, cliquez avec le bouton droit sur le volet Miniatures, puis sous Options de coller, </a:t>
            </a:r>
            <a:r>
              <a:rPr lang="fr-FR" sz="2200" b="1" dirty="0">
                <a:latin typeface="+mj-lt"/>
              </a:rPr>
              <a:t>sélectionnez Utiliser le thème de destination</a:t>
            </a:r>
            <a:r>
              <a:rPr lang="fr-FR" sz="2200" dirty="0">
                <a:latin typeface="+mj-lt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latin typeface="+mj-lt"/>
              </a:rPr>
              <a:t>Les diapositives sont copiées dans la nouvelle présentation. </a:t>
            </a:r>
            <a:br>
              <a:rPr lang="fr-FR" sz="2200" dirty="0">
                <a:latin typeface="+mj-lt"/>
              </a:rPr>
            </a:br>
            <a:r>
              <a:rPr lang="fr-FR" sz="2200" dirty="0">
                <a:latin typeface="+mj-lt"/>
              </a:rPr>
              <a:t>Pour ne pas refaire toute la mise en forme, cliquez sur l’onglet </a:t>
            </a:r>
            <a:br>
              <a:rPr lang="fr-FR" sz="2200" dirty="0">
                <a:latin typeface="+mj-lt"/>
              </a:rPr>
            </a:br>
            <a:r>
              <a:rPr lang="fr-FR" sz="2200" dirty="0">
                <a:latin typeface="+mj-lt"/>
              </a:rPr>
              <a:t>« Conception » puis sur « Idées de conception »(en haut à droite) et </a:t>
            </a:r>
            <a:br>
              <a:rPr lang="fr-FR" sz="2200" dirty="0">
                <a:latin typeface="+mj-lt"/>
              </a:rPr>
            </a:br>
            <a:r>
              <a:rPr lang="fr-FR" sz="2200" dirty="0">
                <a:latin typeface="+mj-lt"/>
              </a:rPr>
              <a:t>sélectionnez parmi les propositions pour chaque diapositive. </a:t>
            </a:r>
            <a:endParaRPr lang="fr-FR" sz="2200" dirty="0"/>
          </a:p>
        </p:txBody>
      </p:sp>
      <p:pic>
        <p:nvPicPr>
          <p:cNvPr id="1028" name="Picture 4" descr="Sous Options de coller, sélectionnez la première option, Utiliser le thème de destination">
            <a:extLst>
              <a:ext uri="{FF2B5EF4-FFF2-40B4-BE49-F238E27FC236}">
                <a16:creationId xmlns:a16="http://schemas.microsoft.com/office/drawing/2014/main" id="{2FD12B82-AE19-45A9-BFCF-099AE269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66" y="4669435"/>
            <a:ext cx="21812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9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6C29DB-9619-4F38-9993-110DD429F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/>
              <a:t>Date  |  Nom de l’intervention  |  Lieu  |  Intervenant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E41828-A8B4-4B5B-A1CF-240FE881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3CACED-9BE9-459D-B38D-37F25C6C614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950DF627-0082-47E1-ACE0-1B7DB1A00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500" dirty="0"/>
              <a:t>Renseigner le pied de page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B980392-B33B-4572-BB30-22A797D0C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fr-FR" altLang="fr-FR" sz="2600" dirty="0">
                <a:latin typeface="+mj-lt"/>
              </a:rPr>
              <a:t>Pour compléter la ligne en bas des diapositives (date, intervention, lieu…) </a:t>
            </a:r>
          </a:p>
          <a:p>
            <a:pPr marL="457200" indent="-457200" algn="just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dirty="0">
                <a:latin typeface="+mj-lt"/>
              </a:rPr>
              <a:t>Cliquer sur l’onglet « Insertion » (en haut à gauche) puis sur « En tête / Pieds » </a:t>
            </a:r>
          </a:p>
          <a:p>
            <a:pPr marL="457200" indent="-457200" algn="just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dirty="0">
                <a:latin typeface="+mj-lt"/>
              </a:rPr>
              <a:t>Renseigner le pied de page puis cliquer sur « Appliquer partout »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9897D5-8089-4440-B5E2-3FD87EE85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64" y="2300024"/>
            <a:ext cx="4476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02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IST Ouest Normandie">
  <a:themeElements>
    <a:clrScheme name="SIST Ouest Normandie">
      <a:dk1>
        <a:srgbClr val="525252"/>
      </a:dk1>
      <a:lt1>
        <a:sysClr val="window" lastClr="FFFFFF"/>
      </a:lt1>
      <a:dk2>
        <a:srgbClr val="00AEEF"/>
      </a:dk2>
      <a:lt2>
        <a:srgbClr val="96C83F"/>
      </a:lt2>
      <a:accent1>
        <a:srgbClr val="F78F1E"/>
      </a:accent1>
      <a:accent2>
        <a:srgbClr val="7F7F7F"/>
      </a:accent2>
      <a:accent3>
        <a:srgbClr val="FB4F53"/>
      </a:accent3>
      <a:accent4>
        <a:srgbClr val="8238BA"/>
      </a:accent4>
      <a:accent5>
        <a:srgbClr val="F78F1E"/>
      </a:accent5>
      <a:accent6>
        <a:srgbClr val="00AEEF"/>
      </a:accent6>
      <a:hlink>
        <a:srgbClr val="00B0F0"/>
      </a:hlink>
      <a:folHlink>
        <a:srgbClr val="0070C0"/>
      </a:folHlink>
    </a:clrScheme>
    <a:fontScheme name="SIST Ouest Normandi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>
        <a:normAutofit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èle powerpoint SIST Ouest Normandie.potx" id="{53D7E417-E7EF-4580-A0FA-00C855010B73}" vid="{3C7ABF93-F1E4-4401-9813-3AF2135A73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</Words>
  <Application>Microsoft Office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Lumios Marker</vt:lpstr>
      <vt:lpstr>Open Sans</vt:lpstr>
      <vt:lpstr>Open Sans Light</vt:lpstr>
      <vt:lpstr>Wingdings</vt:lpstr>
      <vt:lpstr>Thème SIST Ouest Normandie</vt:lpstr>
      <vt:lpstr>Utilisation de la trame SIST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Hélène-Sophie PLESSIS</dc:creator>
  <cp:lastModifiedBy>Hélène-Sophie PLESSIS</cp:lastModifiedBy>
  <cp:revision>29</cp:revision>
  <cp:lastPrinted>2021-07-26T13:45:41Z</cp:lastPrinted>
  <dcterms:created xsi:type="dcterms:W3CDTF">2021-11-12T13:14:40Z</dcterms:created>
  <dcterms:modified xsi:type="dcterms:W3CDTF">2024-08-30T07:54:16Z</dcterms:modified>
</cp:coreProperties>
</file>