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26" r:id="rId2"/>
    <p:sldId id="793" r:id="rId3"/>
    <p:sldId id="318" r:id="rId4"/>
    <p:sldId id="314" r:id="rId5"/>
    <p:sldId id="792" r:id="rId6"/>
    <p:sldId id="488" r:id="rId7"/>
    <p:sldId id="313" r:id="rId8"/>
    <p:sldId id="329" r:id="rId9"/>
    <p:sldId id="858" r:id="rId10"/>
    <p:sldId id="862" r:id="rId11"/>
    <p:sldId id="861" r:id="rId12"/>
    <p:sldId id="860" r:id="rId13"/>
    <p:sldId id="867" r:id="rId14"/>
    <p:sldId id="863" r:id="rId15"/>
    <p:sldId id="869" r:id="rId16"/>
    <p:sldId id="870" r:id="rId17"/>
    <p:sldId id="325" r:id="rId18"/>
  </p:sldIdLst>
  <p:sldSz cx="12192000" cy="6858000"/>
  <p:notesSz cx="6808788" cy="99409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FCEB"/>
    <a:srgbClr val="D6FADC"/>
    <a:srgbClr val="00642D"/>
    <a:srgbClr val="D5FFE8"/>
    <a:srgbClr val="EBFFF4"/>
    <a:srgbClr val="FFFFFF"/>
    <a:srgbClr val="009242"/>
    <a:srgbClr val="C1FFDD"/>
    <a:srgbClr val="00C459"/>
    <a:srgbClr val="E5F1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2949" autoAdjust="0"/>
  </p:normalViewPr>
  <p:slideViewPr>
    <p:cSldViewPr snapToGrid="0">
      <p:cViewPr varScale="1">
        <p:scale>
          <a:sx n="114" d="100"/>
          <a:sy n="114" d="100"/>
        </p:scale>
        <p:origin x="414" y="102"/>
      </p:cViewPr>
      <p:guideLst/>
    </p:cSldViewPr>
  </p:slideViewPr>
  <p:notesTextViewPr>
    <p:cViewPr>
      <p:scale>
        <a:sx n="1" d="1"/>
        <a:sy n="1" d="1"/>
      </p:scale>
      <p:origin x="0" y="0"/>
    </p:cViewPr>
  </p:notesTextViewPr>
  <p:notesViewPr>
    <p:cSldViewPr snapToGrid="0">
      <p:cViewPr varScale="1">
        <p:scale>
          <a:sx n="80" d="100"/>
          <a:sy n="80" d="100"/>
        </p:scale>
        <p:origin x="401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B1A02A0-D6F9-4BA5-B7F1-76B6688E2B3E}"/>
              </a:ext>
            </a:extLst>
          </p:cNvPr>
          <p:cNvSpPr>
            <a:spLocks noGrp="1"/>
          </p:cNvSpPr>
          <p:nvPr>
            <p:ph type="hdr" sz="quarter"/>
          </p:nvPr>
        </p:nvSpPr>
        <p:spPr>
          <a:xfrm>
            <a:off x="0" y="0"/>
            <a:ext cx="2951163"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D65F1A3-9030-43A7-8EF5-C16CE28386BB}"/>
              </a:ext>
            </a:extLst>
          </p:cNvPr>
          <p:cNvSpPr>
            <a:spLocks noGrp="1"/>
          </p:cNvSpPr>
          <p:nvPr>
            <p:ph type="dt" sz="quarter" idx="1"/>
          </p:nvPr>
        </p:nvSpPr>
        <p:spPr>
          <a:xfrm>
            <a:off x="3856038" y="0"/>
            <a:ext cx="2951162" cy="498475"/>
          </a:xfrm>
          <a:prstGeom prst="rect">
            <a:avLst/>
          </a:prstGeom>
        </p:spPr>
        <p:txBody>
          <a:bodyPr vert="horz" lIns="91440" tIns="45720" rIns="91440" bIns="45720" rtlCol="0"/>
          <a:lstStyle>
            <a:lvl1pPr algn="r">
              <a:defRPr sz="1200"/>
            </a:lvl1pPr>
          </a:lstStyle>
          <a:p>
            <a:fld id="{F4E1931A-62DE-439B-B09C-FC0D3EA11FF3}" type="datetimeFigureOut">
              <a:rPr lang="fr-FR" smtClean="0"/>
              <a:t>28/06/2022</a:t>
            </a:fld>
            <a:endParaRPr lang="fr-FR"/>
          </a:p>
        </p:txBody>
      </p:sp>
      <p:sp>
        <p:nvSpPr>
          <p:cNvPr id="4" name="Espace réservé du pied de page 3">
            <a:extLst>
              <a:ext uri="{FF2B5EF4-FFF2-40B4-BE49-F238E27FC236}">
                <a16:creationId xmlns:a16="http://schemas.microsoft.com/office/drawing/2014/main" id="{6375F2B6-F5DC-4B8A-B715-B2C31AAD6FDA}"/>
              </a:ext>
            </a:extLst>
          </p:cNvPr>
          <p:cNvSpPr>
            <a:spLocks noGrp="1"/>
          </p:cNvSpPr>
          <p:nvPr>
            <p:ph type="ftr" sz="quarter" idx="2"/>
          </p:nvPr>
        </p:nvSpPr>
        <p:spPr>
          <a:xfrm>
            <a:off x="0" y="9442450"/>
            <a:ext cx="2951163"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336B329-AEBD-49B4-953F-14A422B4D73F}"/>
              </a:ext>
            </a:extLst>
          </p:cNvPr>
          <p:cNvSpPr>
            <a:spLocks noGrp="1"/>
          </p:cNvSpPr>
          <p:nvPr>
            <p:ph type="sldNum" sz="quarter" idx="3"/>
          </p:nvPr>
        </p:nvSpPr>
        <p:spPr>
          <a:xfrm>
            <a:off x="3856038" y="9442450"/>
            <a:ext cx="2951162" cy="498475"/>
          </a:xfrm>
          <a:prstGeom prst="rect">
            <a:avLst/>
          </a:prstGeom>
        </p:spPr>
        <p:txBody>
          <a:bodyPr vert="horz" lIns="91440" tIns="45720" rIns="91440" bIns="45720" rtlCol="0" anchor="b"/>
          <a:lstStyle>
            <a:lvl1pPr algn="r">
              <a:defRPr sz="1200"/>
            </a:lvl1pPr>
          </a:lstStyle>
          <a:p>
            <a:fld id="{F9CA9FFE-F6FE-4089-8D50-4B191B644043}" type="slidenum">
              <a:rPr lang="fr-FR" smtClean="0"/>
              <a:t>‹N°›</a:t>
            </a:fld>
            <a:endParaRPr lang="fr-FR"/>
          </a:p>
        </p:txBody>
      </p:sp>
    </p:spTree>
    <p:extLst>
      <p:ext uri="{BB962C8B-B14F-4D97-AF65-F5344CB8AC3E}">
        <p14:creationId xmlns:p14="http://schemas.microsoft.com/office/powerpoint/2010/main" val="12850830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0475" cy="498773"/>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6737" y="0"/>
            <a:ext cx="2950475" cy="498773"/>
          </a:xfrm>
          <a:prstGeom prst="rect">
            <a:avLst/>
          </a:prstGeom>
        </p:spPr>
        <p:txBody>
          <a:bodyPr vert="horz" lIns="91440" tIns="45720" rIns="91440" bIns="45720" rtlCol="0"/>
          <a:lstStyle>
            <a:lvl1pPr algn="r">
              <a:defRPr sz="1200"/>
            </a:lvl1pPr>
          </a:lstStyle>
          <a:p>
            <a:fld id="{46DC91EE-5018-4C79-8FC4-27ADD3B45D92}" type="datetimeFigureOut">
              <a:rPr lang="fr-FR" smtClean="0"/>
              <a:t>28/06/2022</a:t>
            </a:fld>
            <a:endParaRPr lang="fr-FR"/>
          </a:p>
        </p:txBody>
      </p:sp>
      <p:sp>
        <p:nvSpPr>
          <p:cNvPr id="4" name="Espace réservé de l'image des diapositives 3"/>
          <p:cNvSpPr>
            <a:spLocks noGrp="1" noRot="1" noChangeAspect="1"/>
          </p:cNvSpPr>
          <p:nvPr>
            <p:ph type="sldImg" idx="2"/>
          </p:nvPr>
        </p:nvSpPr>
        <p:spPr>
          <a:xfrm>
            <a:off x="423863" y="1243013"/>
            <a:ext cx="5961062" cy="33543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0879" y="4784070"/>
            <a:ext cx="5447030" cy="3914239"/>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1440" tIns="45720" rIns="91440" bIns="45720" rtlCol="0" anchor="b"/>
          <a:lstStyle>
            <a:lvl1pPr algn="r">
              <a:defRPr sz="1200"/>
            </a:lvl1pPr>
          </a:lstStyle>
          <a:p>
            <a:fld id="{2691D540-0B4A-4712-B645-EB2278300B84}" type="slidenum">
              <a:rPr lang="fr-FR" smtClean="0"/>
              <a:t>‹N°›</a:t>
            </a:fld>
            <a:endParaRPr lang="fr-FR"/>
          </a:p>
        </p:txBody>
      </p:sp>
    </p:spTree>
    <p:extLst>
      <p:ext uri="{BB962C8B-B14F-4D97-AF65-F5344CB8AC3E}">
        <p14:creationId xmlns:p14="http://schemas.microsoft.com/office/powerpoint/2010/main" val="2604232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r>
              <a:rPr lang="fr-FR" b="1" dirty="0"/>
              <a:t>170 professionnels dont 140 en santé</a:t>
            </a:r>
            <a:r>
              <a:rPr lang="fr-FR" b="1" baseline="0" dirty="0"/>
              <a:t> au travail </a:t>
            </a:r>
          </a:p>
          <a:p>
            <a:pPr algn="just" eaLnBrk="1" hangingPunct="1"/>
            <a:endParaRPr lang="fr-FR" b="1" baseline="0" dirty="0"/>
          </a:p>
          <a:p>
            <a:pPr algn="just" eaLnBrk="1" hangingPunct="1"/>
            <a:r>
              <a:rPr lang="fr-FR" b="1" baseline="0" dirty="0"/>
              <a:t>4 Missions au service d’une stratégie globale de prévention :</a:t>
            </a:r>
          </a:p>
          <a:p>
            <a:pPr algn="just" eaLnBrk="1" hangingPunct="1"/>
            <a:r>
              <a:rPr lang="fr-FR" b="1" dirty="0"/>
              <a:t>Conduit des actions de santé au travail </a:t>
            </a:r>
            <a:r>
              <a:rPr lang="fr-FR" dirty="0"/>
              <a:t>:</a:t>
            </a:r>
            <a:r>
              <a:rPr lang="fr-FR" baseline="0" dirty="0"/>
              <a:t> </a:t>
            </a:r>
            <a:r>
              <a:rPr lang="fr-FR" kern="0" dirty="0"/>
              <a:t>Visite des entreprises, repérage des situations dangereuses, etc…</a:t>
            </a:r>
            <a:endParaRPr lang="fr-FR" altLang="fr-FR" kern="0" dirty="0"/>
          </a:p>
          <a:p>
            <a:pPr defTabSz="883493">
              <a:defRPr/>
            </a:pPr>
            <a:r>
              <a:rPr lang="fr-FR" b="1" dirty="0"/>
              <a:t>Assure le suivi individuel de l'état de santé des salariés : </a:t>
            </a:r>
            <a:r>
              <a:rPr lang="fr-FR" kern="0" dirty="0"/>
              <a:t>Ecoute, examens complémentaires (tests biologiques, respiration, audio), dépistage, préconisations, conseils (sur le déclaratif), pas de soins, orientation si besoin.   </a:t>
            </a:r>
            <a:endParaRPr lang="fr-FR" altLang="fr-FR" kern="0" dirty="0"/>
          </a:p>
          <a:p>
            <a:pPr>
              <a:defRPr/>
            </a:pPr>
            <a:r>
              <a:rPr lang="fr-FR" b="1" dirty="0"/>
              <a:t>Conseille </a:t>
            </a:r>
            <a:r>
              <a:rPr lang="fr-FR" dirty="0"/>
              <a:t>les employeurs, les salariés et leurs représentants (éviter ou diminuer les risques, améliorer les conditions de travail, prévenir ou réduire la pénibilité au travail, contribuer au maintien dans l’emploi) ;</a:t>
            </a:r>
          </a:p>
          <a:p>
            <a:pPr>
              <a:defRPr/>
            </a:pPr>
            <a:r>
              <a:rPr lang="fr-FR" b="1" dirty="0"/>
              <a:t>Participe au suivi et contribue à la traçabilité </a:t>
            </a:r>
            <a:r>
              <a:rPr lang="fr-FR" dirty="0"/>
              <a:t>des expositions professionnelles et à la veille sanitaire.</a:t>
            </a:r>
          </a:p>
          <a:p>
            <a:endParaRPr lang="fr-FR" dirty="0"/>
          </a:p>
        </p:txBody>
      </p:sp>
      <p:sp>
        <p:nvSpPr>
          <p:cNvPr id="4" name="Espace réservé du numéro de diapositive 3"/>
          <p:cNvSpPr>
            <a:spLocks noGrp="1"/>
          </p:cNvSpPr>
          <p:nvPr>
            <p:ph type="sldNum" sz="quarter" idx="10"/>
          </p:nvPr>
        </p:nvSpPr>
        <p:spPr/>
        <p:txBody>
          <a:bodyPr/>
          <a:lstStyle/>
          <a:p>
            <a:pPr>
              <a:defRPr/>
            </a:pPr>
            <a:fld id="{090C0DE9-0CD5-4ADA-8E85-22634BDF7B19}" type="slidenum">
              <a:rPr lang="fr-FR" altLang="fr-FR" smtClean="0"/>
              <a:pPr>
                <a:defRPr/>
              </a:pPr>
              <a:t>6</a:t>
            </a:fld>
            <a:endParaRPr lang="fr-FR" altLang="fr-FR"/>
          </a:p>
        </p:txBody>
      </p:sp>
    </p:spTree>
    <p:extLst>
      <p:ext uri="{BB962C8B-B14F-4D97-AF65-F5344CB8AC3E}">
        <p14:creationId xmlns:p14="http://schemas.microsoft.com/office/powerpoint/2010/main" val="27193766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kern="1200" dirty="0">
                <a:solidFill>
                  <a:schemeClr val="tx1"/>
                </a:solidFill>
                <a:effectLst/>
                <a:latin typeface="+mn-lt"/>
                <a:ea typeface="+mn-ea"/>
                <a:cs typeface="+mn-cs"/>
              </a:rPr>
              <a:t>La </a:t>
            </a:r>
            <a:r>
              <a:rPr lang="fr-FR" sz="1200" b="1" i="0" kern="1200" dirty="0">
                <a:solidFill>
                  <a:schemeClr val="tx1"/>
                </a:solidFill>
                <a:effectLst/>
                <a:latin typeface="+mn-lt"/>
                <a:ea typeface="+mn-ea"/>
                <a:cs typeface="+mn-cs"/>
              </a:rPr>
              <a:t>Commission santé, sécurité et conditions de travail</a:t>
            </a:r>
            <a:r>
              <a:rPr lang="fr-FR" sz="1200" b="0" i="0" kern="1200" dirty="0">
                <a:solidFill>
                  <a:schemeClr val="tx1"/>
                </a:solidFill>
                <a:effectLst/>
                <a:latin typeface="+mn-lt"/>
                <a:ea typeface="+mn-ea"/>
                <a:cs typeface="+mn-cs"/>
              </a:rPr>
              <a:t> (</a:t>
            </a:r>
            <a:r>
              <a:rPr lang="fr-FR" sz="1200" b="1" i="0" kern="1200" dirty="0">
                <a:solidFill>
                  <a:schemeClr val="tx1"/>
                </a:solidFill>
                <a:effectLst/>
                <a:latin typeface="+mn-lt"/>
                <a:ea typeface="+mn-ea"/>
                <a:cs typeface="+mn-cs"/>
              </a:rPr>
              <a:t>CSSCT</a:t>
            </a:r>
            <a:r>
              <a:rPr lang="fr-FR" sz="1200" b="0" i="0" kern="1200" dirty="0">
                <a:solidFill>
                  <a:schemeClr val="tx1"/>
                </a:solidFill>
                <a:effectLst/>
                <a:latin typeface="+mn-lt"/>
                <a:ea typeface="+mn-ea"/>
                <a:cs typeface="+mn-cs"/>
              </a:rPr>
              <a:t>) est un organe du Comité social et économique (CSE).</a:t>
            </a:r>
            <a:endParaRPr lang="fr-FR" dirty="0"/>
          </a:p>
        </p:txBody>
      </p:sp>
      <p:sp>
        <p:nvSpPr>
          <p:cNvPr id="4" name="Espace réservé du numéro de diapositive 3"/>
          <p:cNvSpPr>
            <a:spLocks noGrp="1"/>
          </p:cNvSpPr>
          <p:nvPr>
            <p:ph type="sldNum" sz="quarter" idx="5"/>
          </p:nvPr>
        </p:nvSpPr>
        <p:spPr/>
        <p:txBody>
          <a:bodyPr/>
          <a:lstStyle/>
          <a:p>
            <a:fld id="{7048325E-F798-4247-94EE-6C6B6EBBF3A7}" type="slidenum">
              <a:rPr lang="fr-FR" smtClean="0"/>
              <a:t>16</a:t>
            </a:fld>
            <a:endParaRPr lang="fr-FR"/>
          </a:p>
        </p:txBody>
      </p:sp>
    </p:spTree>
    <p:extLst>
      <p:ext uri="{BB962C8B-B14F-4D97-AF65-F5344CB8AC3E}">
        <p14:creationId xmlns:p14="http://schemas.microsoft.com/office/powerpoint/2010/main" val="17532982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hyperlink" Target="https://twitter.com/sistm50" TargetMode="External"/><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7.png"/><Relationship Id="rId16" Type="http://schemas.openxmlformats.org/officeDocument/2006/relationships/hyperlink" Target="https://www.linkedin.com/company/sistm-service-de-sante-au-travail-de-la-manche?trk=public_post_share-update_actor-text" TargetMode="External"/><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hyperlink" Target="https://www.youtube.com/channel/UCZUMYLNb4XMd6jwUwbd67eg" TargetMode="External"/><Relationship Id="rId15" Type="http://schemas.openxmlformats.org/officeDocument/2006/relationships/image" Target="../media/image5.png"/><Relationship Id="rId10" Type="http://schemas.openxmlformats.org/officeDocument/2006/relationships/image" Target="../media/image13.svg"/><Relationship Id="rId4" Type="http://schemas.openxmlformats.org/officeDocument/2006/relationships/image" Target="../media/image8.png"/><Relationship Id="rId9" Type="http://schemas.openxmlformats.org/officeDocument/2006/relationships/image" Target="../media/image12.png"/><Relationship Id="rId14" Type="http://schemas.openxmlformats.org/officeDocument/2006/relationships/image" Target="../media/image17.sv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IST Ouest Normandie">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E2B7EA23-218B-46F5-9CAB-EFD21B08275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74266" y="1492113"/>
            <a:ext cx="5922235" cy="3873773"/>
          </a:xfrm>
          <a:prstGeom prst="rect">
            <a:avLst/>
          </a:prstGeom>
        </p:spPr>
      </p:pic>
      <p:cxnSp>
        <p:nvCxnSpPr>
          <p:cNvPr id="13" name="Connecteur droit 12">
            <a:extLst>
              <a:ext uri="{FF2B5EF4-FFF2-40B4-BE49-F238E27FC236}">
                <a16:creationId xmlns:a16="http://schemas.microsoft.com/office/drawing/2014/main" id="{34222B5F-C3F8-47FA-A5AC-7236AAEF100E}"/>
              </a:ext>
            </a:extLst>
          </p:cNvPr>
          <p:cNvCxnSpPr>
            <a:cxnSpLocks/>
          </p:cNvCxnSpPr>
          <p:nvPr userDrawn="1"/>
        </p:nvCxnSpPr>
        <p:spPr>
          <a:xfrm>
            <a:off x="480121" y="1382989"/>
            <a:ext cx="2720279"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A6DBEDCE-1D7F-4B09-ADCB-F172441CEF64}"/>
              </a:ext>
            </a:extLst>
          </p:cNvPr>
          <p:cNvSpPr>
            <a:spLocks noGrp="1"/>
          </p:cNvSpPr>
          <p:nvPr>
            <p:ph type="title"/>
          </p:nvPr>
        </p:nvSpPr>
        <p:spPr>
          <a:xfrm>
            <a:off x="480122" y="1926440"/>
            <a:ext cx="6672708" cy="3873769"/>
          </a:xfrm>
          <a:prstGeom prst="rect">
            <a:avLst/>
          </a:prstGeom>
        </p:spPr>
        <p:txBody>
          <a:bodyPr anchor="t">
            <a:noAutofit/>
          </a:bodyPr>
          <a:lstStyle>
            <a:lvl1pPr>
              <a:lnSpc>
                <a:spcPct val="100000"/>
              </a:lnSpc>
              <a:defRPr sz="5500" cap="all" baseline="0">
                <a:solidFill>
                  <a:srgbClr val="00AEEF"/>
                </a:solidFill>
                <a:latin typeface="+mn-lt"/>
                <a:ea typeface="Open Sans" panose="020B0606030504020204" pitchFamily="34" charset="0"/>
                <a:cs typeface="Open Sans" panose="020B0606030504020204" pitchFamily="34" charset="0"/>
              </a:defRPr>
            </a:lvl1pPr>
          </a:lstStyle>
          <a:p>
            <a:endParaRPr lang="fr-FR" dirty="0"/>
          </a:p>
        </p:txBody>
      </p:sp>
      <p:sp>
        <p:nvSpPr>
          <p:cNvPr id="19" name="Sous-titre 2">
            <a:extLst>
              <a:ext uri="{FF2B5EF4-FFF2-40B4-BE49-F238E27FC236}">
                <a16:creationId xmlns:a16="http://schemas.microsoft.com/office/drawing/2014/main" id="{492E7FEA-FDD3-4266-B957-1720C5C491BF}"/>
              </a:ext>
            </a:extLst>
          </p:cNvPr>
          <p:cNvSpPr txBox="1">
            <a:spLocks/>
          </p:cNvSpPr>
          <p:nvPr userDrawn="1"/>
        </p:nvSpPr>
        <p:spPr>
          <a:xfrm>
            <a:off x="480121" y="347118"/>
            <a:ext cx="7452643" cy="811910"/>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3000" kern="1200">
                <a:solidFill>
                  <a:schemeClr val="tx1"/>
                </a:solidFill>
                <a:latin typeface="+mj-lt"/>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800" dirty="0">
                <a:solidFill>
                  <a:schemeClr val="accent2"/>
                </a:solidFill>
              </a:rPr>
              <a:t>Service Interprofessionnel de Santé au Travail Ouest Normandie</a:t>
            </a:r>
          </a:p>
        </p:txBody>
      </p:sp>
      <p:pic>
        <p:nvPicPr>
          <p:cNvPr id="6" name="Image 5">
            <a:extLst>
              <a:ext uri="{FF2B5EF4-FFF2-40B4-BE49-F238E27FC236}">
                <a16:creationId xmlns:a16="http://schemas.microsoft.com/office/drawing/2014/main" id="{7C8A6CE5-6840-460D-9EA8-AB4B738ADA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981" y="6172907"/>
            <a:ext cx="1370646" cy="516349"/>
          </a:xfrm>
          <a:prstGeom prst="rect">
            <a:avLst/>
          </a:prstGeom>
        </p:spPr>
      </p:pic>
      <p:sp>
        <p:nvSpPr>
          <p:cNvPr id="7" name="Espace réservé du pied de page 4">
            <a:extLst>
              <a:ext uri="{FF2B5EF4-FFF2-40B4-BE49-F238E27FC236}">
                <a16:creationId xmlns:a16="http://schemas.microsoft.com/office/drawing/2014/main" id="{F7CEB1EB-AADB-4B28-A9A5-5BE3DEDE3192}"/>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accent2"/>
                </a:solidFill>
                <a:latin typeface="+mj-lt"/>
              </a:defRPr>
            </a:lvl1pPr>
          </a:lstStyle>
          <a:p>
            <a:pPr algn="l"/>
            <a:endParaRPr lang="fr-FR" dirty="0"/>
          </a:p>
        </p:txBody>
      </p:sp>
      <p:sp>
        <p:nvSpPr>
          <p:cNvPr id="8" name="Espace réservé du numéro de diapositive 5">
            <a:extLst>
              <a:ext uri="{FF2B5EF4-FFF2-40B4-BE49-F238E27FC236}">
                <a16:creationId xmlns:a16="http://schemas.microsoft.com/office/drawing/2014/main" id="{0BAB4B86-4ACA-444E-91C0-9ED3A39035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latin typeface="+mj-lt"/>
              </a:defRPr>
            </a:lvl1pPr>
          </a:lstStyle>
          <a:p>
            <a:fld id="{823CACED-9BE9-459D-B38D-37F25C6C6142}" type="slidenum">
              <a:rPr lang="fr-FR" smtClean="0"/>
              <a:pPr/>
              <a:t>‹N°›</a:t>
            </a:fld>
            <a:endParaRPr lang="fr-FR" dirty="0"/>
          </a:p>
        </p:txBody>
      </p:sp>
    </p:spTree>
    <p:extLst>
      <p:ext uri="{BB962C8B-B14F-4D97-AF65-F5344CB8AC3E}">
        <p14:creationId xmlns:p14="http://schemas.microsoft.com/office/powerpoint/2010/main" val="287208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Titre / Partie">
    <p:bg>
      <p:bgPr>
        <a:solidFill>
          <a:srgbClr val="00AEEF"/>
        </a:solidFill>
        <a:effectLst/>
      </p:bgPr>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484A5B31-6452-4D49-9570-2BE4A9E9DF55}"/>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269019" y="433144"/>
            <a:ext cx="8369842" cy="6146742"/>
          </a:xfrm>
          <a:prstGeom prst="rect">
            <a:avLst/>
          </a:prstGeom>
        </p:spPr>
      </p:pic>
      <p:sp>
        <p:nvSpPr>
          <p:cNvPr id="2" name="Titre 1">
            <a:extLst>
              <a:ext uri="{FF2B5EF4-FFF2-40B4-BE49-F238E27FC236}">
                <a16:creationId xmlns:a16="http://schemas.microsoft.com/office/drawing/2014/main" id="{8F466A57-3DED-4F1D-9B03-991C516B2CE0}"/>
              </a:ext>
            </a:extLst>
          </p:cNvPr>
          <p:cNvSpPr>
            <a:spLocks noGrp="1"/>
          </p:cNvSpPr>
          <p:nvPr>
            <p:ph type="title" hasCustomPrompt="1"/>
          </p:nvPr>
        </p:nvSpPr>
        <p:spPr>
          <a:xfrm>
            <a:off x="1145526" y="2442411"/>
            <a:ext cx="10515600" cy="1782445"/>
          </a:xfrm>
          <a:prstGeom prst="rect">
            <a:avLst/>
          </a:prstGeom>
        </p:spPr>
        <p:txBody>
          <a:bodyPr anchor="t">
            <a:normAutofit/>
          </a:bodyPr>
          <a:lstStyle>
            <a:lvl1pPr>
              <a:lnSpc>
                <a:spcPct val="100000"/>
              </a:lnSpc>
              <a:defRPr sz="5300" cap="all" baseline="0">
                <a:solidFill>
                  <a:schemeClr val="bg1"/>
                </a:solidFill>
                <a:latin typeface="+mn-lt"/>
                <a:ea typeface="Open Sans" panose="020B0606030504020204" pitchFamily="34" charset="0"/>
                <a:cs typeface="Open Sans" panose="020B0606030504020204" pitchFamily="34" charset="0"/>
              </a:defRPr>
            </a:lvl1pPr>
          </a:lstStyle>
          <a:p>
            <a:r>
              <a:rPr lang="fr-FR" dirty="0"/>
              <a:t>Modifier le titre</a:t>
            </a:r>
          </a:p>
        </p:txBody>
      </p:sp>
      <p:cxnSp>
        <p:nvCxnSpPr>
          <p:cNvPr id="7" name="Connecteur droit 6">
            <a:extLst>
              <a:ext uri="{FF2B5EF4-FFF2-40B4-BE49-F238E27FC236}">
                <a16:creationId xmlns:a16="http://schemas.microsoft.com/office/drawing/2014/main" id="{698D502A-3E00-4EF6-91DB-B3DB1E81C315}"/>
              </a:ext>
            </a:extLst>
          </p:cNvPr>
          <p:cNvCxnSpPr>
            <a:cxnSpLocks/>
          </p:cNvCxnSpPr>
          <p:nvPr userDrawn="1"/>
        </p:nvCxnSpPr>
        <p:spPr>
          <a:xfrm>
            <a:off x="795556" y="1806774"/>
            <a:ext cx="0" cy="24180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4">
            <a:extLst>
              <a:ext uri="{FF2B5EF4-FFF2-40B4-BE49-F238E27FC236}">
                <a16:creationId xmlns:a16="http://schemas.microsoft.com/office/drawing/2014/main" id="{E1114388-0C76-43EB-8FE7-B8FB92FF46C3}"/>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endParaRPr lang="fr-FR" dirty="0"/>
          </a:p>
        </p:txBody>
      </p:sp>
      <p:sp>
        <p:nvSpPr>
          <p:cNvPr id="11" name="Espace réservé du numéro de diapositive 5">
            <a:extLst>
              <a:ext uri="{FF2B5EF4-FFF2-40B4-BE49-F238E27FC236}">
                <a16:creationId xmlns:a16="http://schemas.microsoft.com/office/drawing/2014/main" id="{2AC033CE-CF75-4B06-95AD-DB43098A1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823CACED-9BE9-459D-B38D-37F25C6C6142}" type="slidenum">
              <a:rPr lang="fr-FR" smtClean="0"/>
              <a:pPr/>
              <a:t>‹N°›</a:t>
            </a:fld>
            <a:endParaRPr lang="fr-FR" dirty="0"/>
          </a:p>
        </p:txBody>
      </p:sp>
      <p:sp>
        <p:nvSpPr>
          <p:cNvPr id="17" name="Espace réservé du texte 3">
            <a:extLst>
              <a:ext uri="{FF2B5EF4-FFF2-40B4-BE49-F238E27FC236}">
                <a16:creationId xmlns:a16="http://schemas.microsoft.com/office/drawing/2014/main" id="{BF4F83AA-A685-42AF-B904-A814CBCF03F8}"/>
              </a:ext>
            </a:extLst>
          </p:cNvPr>
          <p:cNvSpPr>
            <a:spLocks noGrp="1"/>
          </p:cNvSpPr>
          <p:nvPr>
            <p:ph type="body" sz="half" idx="2" hasCustomPrompt="1"/>
          </p:nvPr>
        </p:nvSpPr>
        <p:spPr>
          <a:xfrm>
            <a:off x="1145527" y="1806774"/>
            <a:ext cx="10515599" cy="492421"/>
          </a:xfrm>
          <a:prstGeom prst="rect">
            <a:avLst/>
          </a:prstGeom>
        </p:spPr>
        <p:txBody>
          <a:bodyPr anchor="ctr"/>
          <a:lstStyle>
            <a:lvl1pPr marL="0" indent="0">
              <a:buNone/>
              <a:defRPr sz="2600">
                <a:solidFill>
                  <a:schemeClr val="bg1"/>
                </a:solidFill>
                <a:latin typeface="+mj-lt"/>
                <a:ea typeface="Open Sans" panose="020B0606030504020204" pitchFamily="34" charset="0"/>
                <a:cs typeface="Open Sans" panose="020B0606030504020204" pitchFamily="34" charset="0"/>
              </a:defRPr>
            </a:lvl1pPr>
            <a:lvl2pPr marL="914400" indent="-288000">
              <a:buFont typeface="Wingdings" panose="05000000000000000000" pitchFamily="2" charset="2"/>
              <a:buChar char="§"/>
              <a:defRPr sz="2600"/>
            </a:lvl2pPr>
            <a:lvl3pPr marL="1257300" indent="-288000">
              <a:buClr>
                <a:schemeClr val="tx2"/>
              </a:buClr>
              <a:buFont typeface="Wingdings" panose="05000000000000000000" pitchFamily="2" charset="2"/>
              <a:buChar char="§"/>
              <a:defRPr sz="2200"/>
            </a:lvl3pPr>
            <a:lvl4pPr marL="1714500" indent="-288000">
              <a:buFont typeface="Wingdings" panose="05000000000000000000" pitchFamily="2" charset="2"/>
              <a:buChar char="§"/>
              <a:defRPr sz="2000"/>
            </a:lvl4pPr>
            <a:lvl5pPr marL="2171700" indent="-288000">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 titre</a:t>
            </a:r>
          </a:p>
        </p:txBody>
      </p:sp>
      <p:sp>
        <p:nvSpPr>
          <p:cNvPr id="8" name="Rectangle 7">
            <a:extLst>
              <a:ext uri="{FF2B5EF4-FFF2-40B4-BE49-F238E27FC236}">
                <a16:creationId xmlns:a16="http://schemas.microsoft.com/office/drawing/2014/main" id="{44524A3D-A871-4219-B18E-1D4E5D61E0CD}"/>
              </a:ext>
            </a:extLst>
          </p:cNvPr>
          <p:cNvSpPr/>
          <p:nvPr userDrawn="1"/>
        </p:nvSpPr>
        <p:spPr>
          <a:xfrm>
            <a:off x="-1" y="433144"/>
            <a:ext cx="3489149" cy="486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Espace réservé du texte 3">
            <a:extLst>
              <a:ext uri="{FF2B5EF4-FFF2-40B4-BE49-F238E27FC236}">
                <a16:creationId xmlns:a16="http://schemas.microsoft.com/office/drawing/2014/main" id="{4D090393-05C8-4C30-8638-39BD42129895}"/>
              </a:ext>
            </a:extLst>
          </p:cNvPr>
          <p:cNvSpPr>
            <a:spLocks noGrp="1"/>
          </p:cNvSpPr>
          <p:nvPr>
            <p:ph type="body" sz="half" idx="10" hasCustomPrompt="1"/>
          </p:nvPr>
        </p:nvSpPr>
        <p:spPr>
          <a:xfrm>
            <a:off x="166959" y="427351"/>
            <a:ext cx="3225946" cy="492421"/>
          </a:xfrm>
          <a:prstGeom prst="rect">
            <a:avLst/>
          </a:prstGeom>
        </p:spPr>
        <p:txBody>
          <a:bodyPr anchor="ctr"/>
          <a:lstStyle>
            <a:lvl1pPr marL="0" indent="0">
              <a:buNone/>
              <a:defRPr sz="2800" cap="all" baseline="0">
                <a:solidFill>
                  <a:srgbClr val="998675"/>
                </a:solidFill>
                <a:latin typeface="+mj-lt"/>
                <a:ea typeface="Open Sans" panose="020B0606030504020204" pitchFamily="34" charset="0"/>
                <a:cs typeface="Open Sans" panose="020B0606030504020204" pitchFamily="34" charset="0"/>
              </a:defRPr>
            </a:lvl1pPr>
            <a:lvl2pPr marL="914400" indent="-288000">
              <a:buFont typeface="Wingdings" panose="05000000000000000000" pitchFamily="2" charset="2"/>
              <a:buChar char="§"/>
              <a:defRPr sz="2600"/>
            </a:lvl2pPr>
            <a:lvl3pPr marL="1257300" indent="-288000">
              <a:buClr>
                <a:schemeClr val="tx2"/>
              </a:buClr>
              <a:buFont typeface="Wingdings" panose="05000000000000000000" pitchFamily="2" charset="2"/>
              <a:buChar char="§"/>
              <a:defRPr sz="2200"/>
            </a:lvl3pPr>
            <a:lvl4pPr marL="1714500" indent="-288000">
              <a:buFont typeface="Wingdings" panose="05000000000000000000" pitchFamily="2" charset="2"/>
              <a:buChar char="§"/>
              <a:defRPr sz="2000"/>
            </a:lvl4pPr>
            <a:lvl5pPr marL="2171700" indent="-288000">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 titre</a:t>
            </a:r>
          </a:p>
        </p:txBody>
      </p:sp>
    </p:spTree>
    <p:extLst>
      <p:ext uri="{BB962C8B-B14F-4D97-AF65-F5344CB8AC3E}">
        <p14:creationId xmlns:p14="http://schemas.microsoft.com/office/powerpoint/2010/main" val="231000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artie/Titre">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AC059874-7482-4120-AAE4-CF5BC2C2EFF8}"/>
              </a:ext>
            </a:extLst>
          </p:cNvPr>
          <p:cNvSpPr>
            <a:spLocks noGrp="1"/>
          </p:cNvSpPr>
          <p:nvPr>
            <p:ph type="subTitle" idx="1" hasCustomPrompt="1"/>
          </p:nvPr>
        </p:nvSpPr>
        <p:spPr>
          <a:xfrm>
            <a:off x="1564940" y="1820033"/>
            <a:ext cx="9062120" cy="2582782"/>
          </a:xfrm>
          <a:prstGeom prst="rect">
            <a:avLst/>
          </a:prstGeom>
        </p:spPr>
        <p:txBody>
          <a:bodyPr anchor="ctr"/>
          <a:lstStyle>
            <a:lvl1pPr marL="0" indent="0" algn="ctr">
              <a:lnSpc>
                <a:spcPct val="100000"/>
              </a:lnSpc>
              <a:spcBef>
                <a:spcPts val="0"/>
              </a:spcBef>
              <a:buNone/>
              <a:defRPr sz="4500" cap="all" baseline="0">
                <a:latin typeface="+mn-lt"/>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titre</a:t>
            </a:r>
          </a:p>
        </p:txBody>
      </p:sp>
      <p:pic>
        <p:nvPicPr>
          <p:cNvPr id="7" name="Image 6">
            <a:extLst>
              <a:ext uri="{FF2B5EF4-FFF2-40B4-BE49-F238E27FC236}">
                <a16:creationId xmlns:a16="http://schemas.microsoft.com/office/drawing/2014/main" id="{F903BB74-5AD9-49EC-BBAD-9A1B411CDD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0354" y="136525"/>
            <a:ext cx="1564873" cy="1110384"/>
          </a:xfrm>
          <a:prstGeom prst="rect">
            <a:avLst/>
          </a:prstGeom>
        </p:spPr>
      </p:pic>
      <p:pic>
        <p:nvPicPr>
          <p:cNvPr id="16" name="Image 15">
            <a:extLst>
              <a:ext uri="{FF2B5EF4-FFF2-40B4-BE49-F238E27FC236}">
                <a16:creationId xmlns:a16="http://schemas.microsoft.com/office/drawing/2014/main" id="{514DA4D0-69F1-4B23-BB28-6486E48B230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7060" y="311450"/>
            <a:ext cx="1181271" cy="445008"/>
          </a:xfrm>
          <a:prstGeom prst="rect">
            <a:avLst/>
          </a:prstGeom>
        </p:spPr>
      </p:pic>
      <p:sp>
        <p:nvSpPr>
          <p:cNvPr id="19" name="Espace réservé du pied de page 4">
            <a:extLst>
              <a:ext uri="{FF2B5EF4-FFF2-40B4-BE49-F238E27FC236}">
                <a16:creationId xmlns:a16="http://schemas.microsoft.com/office/drawing/2014/main" id="{54B537B9-3C02-44AA-BFAE-4343F2717491}"/>
              </a:ext>
            </a:extLst>
          </p:cNvPr>
          <p:cNvSpPr>
            <a:spLocks noGrp="1"/>
          </p:cNvSpPr>
          <p:nvPr>
            <p:ph type="ftr" sz="quarter" idx="3"/>
          </p:nvPr>
        </p:nvSpPr>
        <p:spPr>
          <a:xfrm>
            <a:off x="774401" y="6356350"/>
            <a:ext cx="9271967"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l"/>
            <a:endParaRPr lang="fr-FR" dirty="0"/>
          </a:p>
        </p:txBody>
      </p:sp>
      <p:sp>
        <p:nvSpPr>
          <p:cNvPr id="20" name="Espace réservé du numéro de diapositive 5">
            <a:extLst>
              <a:ext uri="{FF2B5EF4-FFF2-40B4-BE49-F238E27FC236}">
                <a16:creationId xmlns:a16="http://schemas.microsoft.com/office/drawing/2014/main" id="{BB242A7B-D8D6-4DB4-B32C-0EAD692F42D5}"/>
              </a:ext>
            </a:extLst>
          </p:cNvPr>
          <p:cNvSpPr>
            <a:spLocks noGrp="1"/>
          </p:cNvSpPr>
          <p:nvPr>
            <p:ph type="sldNum" sz="quarter" idx="4"/>
          </p:nvPr>
        </p:nvSpPr>
        <p:spPr>
          <a:xfrm>
            <a:off x="10287000" y="6356350"/>
            <a:ext cx="10668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823CACED-9BE9-459D-B38D-37F25C6C6142}" type="slidenum">
              <a:rPr lang="fr-FR" smtClean="0"/>
              <a:pPr/>
              <a:t>‹N°›</a:t>
            </a:fld>
            <a:endParaRPr lang="fr-FR" dirty="0"/>
          </a:p>
        </p:txBody>
      </p:sp>
    </p:spTree>
    <p:extLst>
      <p:ext uri="{BB962C8B-B14F-4D97-AF65-F5344CB8AC3E}">
        <p14:creationId xmlns:p14="http://schemas.microsoft.com/office/powerpoint/2010/main" val="36754332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Ci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2B7FAC-CD47-4E7E-BFA5-BC7515DE80B9}"/>
              </a:ext>
            </a:extLst>
          </p:cNvPr>
          <p:cNvSpPr/>
          <p:nvPr userDrawn="1"/>
        </p:nvSpPr>
        <p:spPr>
          <a:xfrm>
            <a:off x="852487" y="833438"/>
            <a:ext cx="10487025" cy="5191124"/>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F7F8BE8B-E73F-43C2-BCD6-5E7B71A7C623}"/>
              </a:ext>
            </a:extLst>
          </p:cNvPr>
          <p:cNvSpPr>
            <a:spLocks noGrp="1"/>
          </p:cNvSpPr>
          <p:nvPr>
            <p:ph type="body" sz="half" idx="2"/>
          </p:nvPr>
        </p:nvSpPr>
        <p:spPr>
          <a:xfrm>
            <a:off x="1202572" y="1394877"/>
            <a:ext cx="9703553" cy="4217988"/>
          </a:xfrm>
          <a:prstGeom prst="rect">
            <a:avLst/>
          </a:prstGeom>
        </p:spPr>
        <p:txBody>
          <a:bodyPr>
            <a:normAutofit/>
          </a:bodyPr>
          <a:lstStyle>
            <a:lvl1pPr marL="0" indent="0" algn="just">
              <a:buNone/>
              <a:defRPr sz="2000">
                <a:solidFill>
                  <a:schemeClr val="bg1"/>
                </a:solidFill>
                <a:latin typeface="+mn-lt"/>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3" name="Image 2">
            <a:extLst>
              <a:ext uri="{FF2B5EF4-FFF2-40B4-BE49-F238E27FC236}">
                <a16:creationId xmlns:a16="http://schemas.microsoft.com/office/drawing/2014/main" id="{49BB5F59-7949-4E7F-8484-878FECC1CF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614" t="1991" b="47393"/>
          <a:stretch/>
        </p:blipFill>
        <p:spPr>
          <a:xfrm>
            <a:off x="10069269" y="5521583"/>
            <a:ext cx="1608187" cy="1258353"/>
          </a:xfrm>
          <a:prstGeom prst="rect">
            <a:avLst/>
          </a:prstGeom>
        </p:spPr>
      </p:pic>
      <p:pic>
        <p:nvPicPr>
          <p:cNvPr id="12" name="Image 11">
            <a:extLst>
              <a:ext uri="{FF2B5EF4-FFF2-40B4-BE49-F238E27FC236}">
                <a16:creationId xmlns:a16="http://schemas.microsoft.com/office/drawing/2014/main" id="{887EF1E7-0B7C-4560-B60C-E5BDDD391B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614" t="1991" b="47393"/>
          <a:stretch/>
        </p:blipFill>
        <p:spPr>
          <a:xfrm rot="10800000">
            <a:off x="331221" y="136524"/>
            <a:ext cx="1608187" cy="1258353"/>
          </a:xfrm>
          <a:prstGeom prst="rect">
            <a:avLst/>
          </a:prstGeom>
        </p:spPr>
      </p:pic>
      <p:sp>
        <p:nvSpPr>
          <p:cNvPr id="9" name="Espace réservé du pied de page 4">
            <a:extLst>
              <a:ext uri="{FF2B5EF4-FFF2-40B4-BE49-F238E27FC236}">
                <a16:creationId xmlns:a16="http://schemas.microsoft.com/office/drawing/2014/main" id="{215CC378-C3F2-4AA0-8DB2-1B5D62AD679D}"/>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l"/>
            <a:endParaRPr lang="fr-FR" dirty="0"/>
          </a:p>
        </p:txBody>
      </p:sp>
      <p:sp>
        <p:nvSpPr>
          <p:cNvPr id="10" name="Espace réservé du numéro de diapositive 5">
            <a:extLst>
              <a:ext uri="{FF2B5EF4-FFF2-40B4-BE49-F238E27FC236}">
                <a16:creationId xmlns:a16="http://schemas.microsoft.com/office/drawing/2014/main" id="{CE31C129-B0E3-4BEE-B382-36A6A2727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823CACED-9BE9-459D-B38D-37F25C6C6142}" type="slidenum">
              <a:rPr lang="fr-FR" smtClean="0"/>
              <a:pPr/>
              <a:t>‹N°›</a:t>
            </a:fld>
            <a:endParaRPr lang="fr-FR" dirty="0"/>
          </a:p>
        </p:txBody>
      </p:sp>
    </p:spTree>
    <p:extLst>
      <p:ext uri="{BB962C8B-B14F-4D97-AF65-F5344CB8AC3E}">
        <p14:creationId xmlns:p14="http://schemas.microsoft.com/office/powerpoint/2010/main" val="2280517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Cita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C2B7FAC-CD47-4E7E-BFA5-BC7515DE80B9}"/>
              </a:ext>
            </a:extLst>
          </p:cNvPr>
          <p:cNvSpPr/>
          <p:nvPr userDrawn="1"/>
        </p:nvSpPr>
        <p:spPr>
          <a:xfrm>
            <a:off x="1817896" y="1884779"/>
            <a:ext cx="8556208" cy="377465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Espace réservé du texte 3">
            <a:extLst>
              <a:ext uri="{FF2B5EF4-FFF2-40B4-BE49-F238E27FC236}">
                <a16:creationId xmlns:a16="http://schemas.microsoft.com/office/drawing/2014/main" id="{F7F8BE8B-E73F-43C2-BCD6-5E7B71A7C623}"/>
              </a:ext>
            </a:extLst>
          </p:cNvPr>
          <p:cNvSpPr>
            <a:spLocks noGrp="1"/>
          </p:cNvSpPr>
          <p:nvPr>
            <p:ph type="body" sz="half" idx="2"/>
          </p:nvPr>
        </p:nvSpPr>
        <p:spPr>
          <a:xfrm>
            <a:off x="2167980" y="2446218"/>
            <a:ext cx="7809081" cy="2651779"/>
          </a:xfrm>
          <a:prstGeom prst="rect">
            <a:avLst/>
          </a:prstGeom>
        </p:spPr>
        <p:txBody>
          <a:bodyPr>
            <a:normAutofit/>
          </a:bodyPr>
          <a:lstStyle>
            <a:lvl1pPr marL="0" indent="0" algn="just">
              <a:buNone/>
              <a:defRPr sz="2000">
                <a:solidFill>
                  <a:schemeClr val="bg1"/>
                </a:solidFill>
                <a:latin typeface="+mn-lt"/>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pic>
        <p:nvPicPr>
          <p:cNvPr id="3" name="Image 2">
            <a:extLst>
              <a:ext uri="{FF2B5EF4-FFF2-40B4-BE49-F238E27FC236}">
                <a16:creationId xmlns:a16="http://schemas.microsoft.com/office/drawing/2014/main" id="{49BB5F59-7949-4E7F-8484-878FECC1CFF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614" t="1991" b="47393"/>
          <a:stretch/>
        </p:blipFill>
        <p:spPr>
          <a:xfrm>
            <a:off x="9116001" y="5097997"/>
            <a:ext cx="1608187" cy="1258353"/>
          </a:xfrm>
          <a:prstGeom prst="rect">
            <a:avLst/>
          </a:prstGeom>
        </p:spPr>
      </p:pic>
      <p:pic>
        <p:nvPicPr>
          <p:cNvPr id="12" name="Image 11">
            <a:extLst>
              <a:ext uri="{FF2B5EF4-FFF2-40B4-BE49-F238E27FC236}">
                <a16:creationId xmlns:a16="http://schemas.microsoft.com/office/drawing/2014/main" id="{887EF1E7-0B7C-4560-B60C-E5BDDD391BD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3614" t="1991" b="47393"/>
          <a:stretch/>
        </p:blipFill>
        <p:spPr>
          <a:xfrm rot="10800000">
            <a:off x="1296629" y="1187865"/>
            <a:ext cx="1608187" cy="1258353"/>
          </a:xfrm>
          <a:prstGeom prst="rect">
            <a:avLst/>
          </a:prstGeom>
        </p:spPr>
      </p:pic>
      <p:sp>
        <p:nvSpPr>
          <p:cNvPr id="9" name="Espace réservé du pied de page 4">
            <a:extLst>
              <a:ext uri="{FF2B5EF4-FFF2-40B4-BE49-F238E27FC236}">
                <a16:creationId xmlns:a16="http://schemas.microsoft.com/office/drawing/2014/main" id="{215CC378-C3F2-4AA0-8DB2-1B5D62AD679D}"/>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l"/>
            <a:endParaRPr lang="fr-FR" dirty="0"/>
          </a:p>
        </p:txBody>
      </p:sp>
      <p:sp>
        <p:nvSpPr>
          <p:cNvPr id="10" name="Espace réservé du numéro de diapositive 5">
            <a:extLst>
              <a:ext uri="{FF2B5EF4-FFF2-40B4-BE49-F238E27FC236}">
                <a16:creationId xmlns:a16="http://schemas.microsoft.com/office/drawing/2014/main" id="{CE31C129-B0E3-4BEE-B382-36A6A2727C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823CACED-9BE9-459D-B38D-37F25C6C6142}" type="slidenum">
              <a:rPr lang="fr-FR" smtClean="0"/>
              <a:pPr/>
              <a:t>‹N°›</a:t>
            </a:fld>
            <a:endParaRPr lang="fr-FR" dirty="0"/>
          </a:p>
        </p:txBody>
      </p:sp>
      <p:cxnSp>
        <p:nvCxnSpPr>
          <p:cNvPr id="13" name="Connecteur droit 12">
            <a:extLst>
              <a:ext uri="{FF2B5EF4-FFF2-40B4-BE49-F238E27FC236}">
                <a16:creationId xmlns:a16="http://schemas.microsoft.com/office/drawing/2014/main" id="{C7C91E2B-5E88-4587-AE34-33BB3FE2FEC8}"/>
              </a:ext>
            </a:extLst>
          </p:cNvPr>
          <p:cNvCxnSpPr>
            <a:cxnSpLocks/>
          </p:cNvCxnSpPr>
          <p:nvPr userDrawn="1"/>
        </p:nvCxnSpPr>
        <p:spPr>
          <a:xfrm>
            <a:off x="614088" y="419490"/>
            <a:ext cx="0" cy="57600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sp>
        <p:nvSpPr>
          <p:cNvPr id="15" name="Sous-titre 2">
            <a:extLst>
              <a:ext uri="{FF2B5EF4-FFF2-40B4-BE49-F238E27FC236}">
                <a16:creationId xmlns:a16="http://schemas.microsoft.com/office/drawing/2014/main" id="{5A2C3AF3-D583-4DEA-9CFC-287D617C08E8}"/>
              </a:ext>
            </a:extLst>
          </p:cNvPr>
          <p:cNvSpPr>
            <a:spLocks noGrp="1"/>
          </p:cNvSpPr>
          <p:nvPr>
            <p:ph type="subTitle" idx="1" hasCustomPrompt="1"/>
          </p:nvPr>
        </p:nvSpPr>
        <p:spPr>
          <a:xfrm>
            <a:off x="774400" y="329791"/>
            <a:ext cx="10579393" cy="861815"/>
          </a:xfrm>
          <a:prstGeom prst="rect">
            <a:avLst/>
          </a:prstGeom>
        </p:spPr>
        <p:txBody>
          <a:bodyPr anchor="t"/>
          <a:lstStyle>
            <a:lvl1pPr marL="0" indent="0" algn="l">
              <a:lnSpc>
                <a:spcPts val="4500"/>
              </a:lnSpc>
              <a:spcBef>
                <a:spcPts val="0"/>
              </a:spcBef>
              <a:buNone/>
              <a:defRPr sz="4800" cap="none" baseline="0">
                <a:solidFill>
                  <a:schemeClr val="tx2"/>
                </a:solidFill>
                <a:latin typeface="+mj-lt"/>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titre</a:t>
            </a:r>
          </a:p>
        </p:txBody>
      </p:sp>
    </p:spTree>
    <p:extLst>
      <p:ext uri="{BB962C8B-B14F-4D97-AF65-F5344CB8AC3E}">
        <p14:creationId xmlns:p14="http://schemas.microsoft.com/office/powerpoint/2010/main" val="1781108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merciements et Contact">
    <p:bg>
      <p:bgPr>
        <a:solidFill>
          <a:schemeClr val="bg1"/>
        </a:solidFill>
        <a:effectLst/>
      </p:bgPr>
    </p:bg>
    <p:spTree>
      <p:nvGrpSpPr>
        <p:cNvPr id="1" name=""/>
        <p:cNvGrpSpPr/>
        <p:nvPr/>
      </p:nvGrpSpPr>
      <p:grpSpPr>
        <a:xfrm>
          <a:off x="0" y="0"/>
          <a:ext cx="0" cy="0"/>
          <a:chOff x="0" y="0"/>
          <a:chExt cx="0" cy="0"/>
        </a:xfrm>
      </p:grpSpPr>
      <p:pic>
        <p:nvPicPr>
          <p:cNvPr id="32" name="Image 31">
            <a:extLst>
              <a:ext uri="{FF2B5EF4-FFF2-40B4-BE49-F238E27FC236}">
                <a16:creationId xmlns:a16="http://schemas.microsoft.com/office/drawing/2014/main" id="{DE91CA60-29F8-4279-9C46-BD176416416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r="31693"/>
          <a:stretch/>
        </p:blipFill>
        <p:spPr>
          <a:xfrm>
            <a:off x="1939422" y="198734"/>
            <a:ext cx="6074048" cy="6530450"/>
          </a:xfrm>
          <a:prstGeom prst="rect">
            <a:avLst/>
          </a:prstGeom>
        </p:spPr>
      </p:pic>
      <p:sp>
        <p:nvSpPr>
          <p:cNvPr id="33" name="Titre 1">
            <a:extLst>
              <a:ext uri="{FF2B5EF4-FFF2-40B4-BE49-F238E27FC236}">
                <a16:creationId xmlns:a16="http://schemas.microsoft.com/office/drawing/2014/main" id="{262463DF-F6B0-4385-9021-83F22EB6A92E}"/>
              </a:ext>
            </a:extLst>
          </p:cNvPr>
          <p:cNvSpPr txBox="1">
            <a:spLocks/>
          </p:cNvSpPr>
          <p:nvPr userDrawn="1"/>
        </p:nvSpPr>
        <p:spPr>
          <a:xfrm>
            <a:off x="-125549" y="0"/>
            <a:ext cx="2197434" cy="6996445"/>
          </a:xfrm>
          <a:prstGeom prst="rect">
            <a:avLst/>
          </a:prstGeom>
        </p:spPr>
        <p:txBody>
          <a:bodyPr vert="vert270" lIns="91440" tIns="45720" rIns="91440" bIns="45720" rtlCol="0" anchor="ctr">
            <a:noAutofit/>
          </a:bodyPr>
          <a:lstStyle>
            <a:lvl1pPr algn="l" defTabSz="914400" rtl="0" eaLnBrk="1" latinLnBrk="0" hangingPunct="1">
              <a:lnSpc>
                <a:spcPct val="100000"/>
              </a:lnSpc>
              <a:spcBef>
                <a:spcPct val="0"/>
              </a:spcBef>
              <a:buNone/>
              <a:defRPr sz="5300" kern="12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algn="ctr"/>
            <a:r>
              <a:rPr lang="fr-FR" sz="11500" cap="none" baseline="0" dirty="0">
                <a:solidFill>
                  <a:schemeClr val="accent2"/>
                </a:solidFill>
              </a:rPr>
              <a:t>CONTACT</a:t>
            </a:r>
          </a:p>
        </p:txBody>
      </p:sp>
      <p:cxnSp>
        <p:nvCxnSpPr>
          <p:cNvPr id="34" name="Connecteur droit 33">
            <a:extLst>
              <a:ext uri="{FF2B5EF4-FFF2-40B4-BE49-F238E27FC236}">
                <a16:creationId xmlns:a16="http://schemas.microsoft.com/office/drawing/2014/main" id="{AC360128-2BA9-403D-B419-5CD5A45FC1F3}"/>
              </a:ext>
            </a:extLst>
          </p:cNvPr>
          <p:cNvCxnSpPr>
            <a:cxnSpLocks/>
          </p:cNvCxnSpPr>
          <p:nvPr userDrawn="1"/>
        </p:nvCxnSpPr>
        <p:spPr>
          <a:xfrm>
            <a:off x="1816396" y="0"/>
            <a:ext cx="0" cy="2619214"/>
          </a:xfrm>
          <a:prstGeom prst="line">
            <a:avLst/>
          </a:prstGeom>
          <a:ln w="76200">
            <a:solidFill>
              <a:srgbClr val="97C83F"/>
            </a:solidFill>
          </a:ln>
        </p:spPr>
        <p:style>
          <a:lnRef idx="1">
            <a:schemeClr val="accent1"/>
          </a:lnRef>
          <a:fillRef idx="0">
            <a:schemeClr val="accent1"/>
          </a:fillRef>
          <a:effectRef idx="0">
            <a:schemeClr val="accent1"/>
          </a:effectRef>
          <a:fontRef idx="minor">
            <a:schemeClr val="tx1"/>
          </a:fontRef>
        </p:style>
      </p:cxnSp>
      <p:pic>
        <p:nvPicPr>
          <p:cNvPr id="35" name="Image 34">
            <a:hlinkClick r:id="rId3"/>
            <a:extLst>
              <a:ext uri="{FF2B5EF4-FFF2-40B4-BE49-F238E27FC236}">
                <a16:creationId xmlns:a16="http://schemas.microsoft.com/office/drawing/2014/main" id="{E3E9E4E5-DC3E-441E-B4EA-5EBFF5578CA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54972" b="-14582"/>
          <a:stretch/>
        </p:blipFill>
        <p:spPr>
          <a:xfrm>
            <a:off x="10348252" y="5622335"/>
            <a:ext cx="531602" cy="612022"/>
          </a:xfrm>
          <a:prstGeom prst="rect">
            <a:avLst/>
          </a:prstGeom>
        </p:spPr>
      </p:pic>
      <p:pic>
        <p:nvPicPr>
          <p:cNvPr id="36" name="Image 35" descr="Une image contenant équipement électronique, calculatrice&#10;&#10;Description générée automatiquement">
            <a:hlinkClick r:id="rId5"/>
            <a:extLst>
              <a:ext uri="{FF2B5EF4-FFF2-40B4-BE49-F238E27FC236}">
                <a16:creationId xmlns:a16="http://schemas.microsoft.com/office/drawing/2014/main" id="{F35A5A9F-9854-4476-B221-053AC7A4E47D}"/>
              </a:ext>
            </a:extLst>
          </p:cNvPr>
          <p:cNvPicPr>
            <a:picLocks noChangeAspect="1"/>
          </p:cNvPicPr>
          <p:nvPr userDrawn="1"/>
        </p:nvPicPr>
        <p:blipFill rotWithShape="1">
          <a:blip r:embed="rId6">
            <a:extLst>
              <a:ext uri="{28A0092B-C50C-407E-A947-70E740481C1C}">
                <a14:useLocalDpi xmlns:a14="http://schemas.microsoft.com/office/drawing/2010/main" val="0"/>
              </a:ext>
            </a:extLst>
          </a:blip>
          <a:srcRect l="51010" t="32108" r="39044" b="57985"/>
          <a:stretch/>
        </p:blipFill>
        <p:spPr>
          <a:xfrm>
            <a:off x="11060348" y="5626403"/>
            <a:ext cx="501656" cy="499663"/>
          </a:xfrm>
          <a:prstGeom prst="rect">
            <a:avLst/>
          </a:prstGeom>
        </p:spPr>
      </p:pic>
      <p:pic>
        <p:nvPicPr>
          <p:cNvPr id="37" name="Graphique 36" descr="Combiné">
            <a:extLst>
              <a:ext uri="{FF2B5EF4-FFF2-40B4-BE49-F238E27FC236}">
                <a16:creationId xmlns:a16="http://schemas.microsoft.com/office/drawing/2014/main" id="{63738A7E-9612-4B78-9287-E69F7533C021}"/>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259933">
            <a:off x="3922341" y="3230124"/>
            <a:ext cx="540000" cy="540000"/>
          </a:xfrm>
          <a:prstGeom prst="rect">
            <a:avLst/>
          </a:prstGeom>
        </p:spPr>
      </p:pic>
      <p:pic>
        <p:nvPicPr>
          <p:cNvPr id="38" name="Graphique 37" descr="Enveloppe">
            <a:extLst>
              <a:ext uri="{FF2B5EF4-FFF2-40B4-BE49-F238E27FC236}">
                <a16:creationId xmlns:a16="http://schemas.microsoft.com/office/drawing/2014/main" id="{25B39229-98D9-479D-A696-10D87615EA9C}"/>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30617" y="1827177"/>
            <a:ext cx="631951" cy="631951"/>
          </a:xfrm>
          <a:prstGeom prst="rect">
            <a:avLst/>
          </a:prstGeom>
        </p:spPr>
      </p:pic>
      <p:pic>
        <p:nvPicPr>
          <p:cNvPr id="39" name="Graphique 38" descr="Envoyer">
            <a:extLst>
              <a:ext uri="{FF2B5EF4-FFF2-40B4-BE49-F238E27FC236}">
                <a16:creationId xmlns:a16="http://schemas.microsoft.com/office/drawing/2014/main" id="{2536C99B-1478-470B-B45C-D91E73EB6C38}"/>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43187" y="4010953"/>
            <a:ext cx="612000" cy="612000"/>
          </a:xfrm>
          <a:prstGeom prst="rect">
            <a:avLst/>
          </a:prstGeom>
        </p:spPr>
      </p:pic>
      <p:pic>
        <p:nvPicPr>
          <p:cNvPr id="40" name="Graphique 39" descr="Internet">
            <a:extLst>
              <a:ext uri="{FF2B5EF4-FFF2-40B4-BE49-F238E27FC236}">
                <a16:creationId xmlns:a16="http://schemas.microsoft.com/office/drawing/2014/main" id="{801E9342-EFC5-4234-A5E4-A930302F5760}"/>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770374" y="4746531"/>
            <a:ext cx="756000" cy="756000"/>
          </a:xfrm>
          <a:prstGeom prst="rect">
            <a:avLst/>
          </a:prstGeom>
        </p:spPr>
      </p:pic>
      <p:sp>
        <p:nvSpPr>
          <p:cNvPr id="41" name="Espace réservé du contenu 2">
            <a:extLst>
              <a:ext uri="{FF2B5EF4-FFF2-40B4-BE49-F238E27FC236}">
                <a16:creationId xmlns:a16="http://schemas.microsoft.com/office/drawing/2014/main" id="{7DF2CE7E-4857-44AA-B53B-EC43C36E080E}"/>
              </a:ext>
            </a:extLst>
          </p:cNvPr>
          <p:cNvSpPr txBox="1">
            <a:spLocks/>
          </p:cNvSpPr>
          <p:nvPr userDrawn="1"/>
        </p:nvSpPr>
        <p:spPr>
          <a:xfrm>
            <a:off x="9478764" y="5237833"/>
            <a:ext cx="2183640" cy="4136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pPr>
            <a:r>
              <a:rPr lang="fr-FR" sz="2000" dirty="0">
                <a:solidFill>
                  <a:srgbClr val="998675"/>
                </a:solidFill>
                <a:latin typeface="+mj-lt"/>
                <a:ea typeface="Open Sans Light" panose="020B0306030504020204" pitchFamily="34" charset="0"/>
                <a:cs typeface="Open Sans Light" panose="020B0306030504020204" pitchFamily="34" charset="0"/>
              </a:rPr>
              <a:t>Retrouvez-nous sur</a:t>
            </a:r>
            <a:endParaRPr lang="fr-FR" sz="2000" dirty="0">
              <a:solidFill>
                <a:srgbClr val="998675"/>
              </a:solidFill>
              <a:latin typeface="+mj-lt"/>
            </a:endParaRPr>
          </a:p>
        </p:txBody>
      </p:sp>
      <p:sp>
        <p:nvSpPr>
          <p:cNvPr id="42" name="Espace réservé du contenu 2">
            <a:extLst>
              <a:ext uri="{FF2B5EF4-FFF2-40B4-BE49-F238E27FC236}">
                <a16:creationId xmlns:a16="http://schemas.microsoft.com/office/drawing/2014/main" id="{D5E62DA3-D8F0-4A55-85F6-99B1F0C2C5FE}"/>
              </a:ext>
            </a:extLst>
          </p:cNvPr>
          <p:cNvSpPr txBox="1">
            <a:spLocks/>
          </p:cNvSpPr>
          <p:nvPr userDrawn="1"/>
        </p:nvSpPr>
        <p:spPr>
          <a:xfrm>
            <a:off x="4602036" y="4886683"/>
            <a:ext cx="3843667" cy="4136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lang="fr-FR" sz="2400" b="1" dirty="0">
                <a:solidFill>
                  <a:srgbClr val="00AEEF"/>
                </a:solidFill>
                <a:latin typeface="+mn-lt"/>
                <a:ea typeface="Open Sans bold" panose="020B0806030504020204" pitchFamily="34" charset="0"/>
                <a:cs typeface="Open Sans bold" panose="020B0806030504020204" pitchFamily="34" charset="0"/>
              </a:rPr>
              <a:t>www.santetravail-on.fr</a:t>
            </a:r>
            <a:endParaRPr lang="pt-BR" sz="2400" dirty="0">
              <a:solidFill>
                <a:schemeClr val="tx1">
                  <a:lumMod val="75000"/>
                  <a:lumOff val="25000"/>
                </a:schemeClr>
              </a:solidFill>
              <a:latin typeface="+mn-lt"/>
            </a:endParaRPr>
          </a:p>
          <a:p>
            <a:pPr marL="0" indent="0">
              <a:lnSpc>
                <a:spcPct val="120000"/>
              </a:lnSpc>
              <a:spcBef>
                <a:spcPts val="0"/>
              </a:spcBef>
              <a:buNone/>
            </a:pPr>
            <a:endParaRPr lang="fr-FR" sz="2600" dirty="0">
              <a:solidFill>
                <a:schemeClr val="tx1">
                  <a:lumMod val="75000"/>
                  <a:lumOff val="25000"/>
                </a:schemeClr>
              </a:solidFill>
              <a:latin typeface="Lumios Marker" panose="00000500000000000000" pitchFamily="50" charset="0"/>
            </a:endParaRPr>
          </a:p>
        </p:txBody>
      </p:sp>
      <p:pic>
        <p:nvPicPr>
          <p:cNvPr id="43" name="Image 42">
            <a:extLst>
              <a:ext uri="{FF2B5EF4-FFF2-40B4-BE49-F238E27FC236}">
                <a16:creationId xmlns:a16="http://schemas.microsoft.com/office/drawing/2014/main" id="{2C532CBA-87B6-4D25-8434-38E4D567AC6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847857" y="136525"/>
            <a:ext cx="2183640" cy="1549442"/>
          </a:xfrm>
          <a:prstGeom prst="rect">
            <a:avLst/>
          </a:prstGeom>
        </p:spPr>
      </p:pic>
      <p:pic>
        <p:nvPicPr>
          <p:cNvPr id="49" name="Image 48">
            <a:hlinkClick r:id="rId16"/>
            <a:extLst>
              <a:ext uri="{FF2B5EF4-FFF2-40B4-BE49-F238E27FC236}">
                <a16:creationId xmlns:a16="http://schemas.microsoft.com/office/drawing/2014/main" id="{D66A0AAD-15EC-4E81-8E08-3EF97247317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4972" b="-14582"/>
          <a:stretch/>
        </p:blipFill>
        <p:spPr>
          <a:xfrm>
            <a:off x="9636156" y="5622335"/>
            <a:ext cx="531602" cy="612022"/>
          </a:xfrm>
          <a:prstGeom prst="rect">
            <a:avLst/>
          </a:prstGeom>
        </p:spPr>
      </p:pic>
      <p:sp>
        <p:nvSpPr>
          <p:cNvPr id="27" name="Espace réservé du contenu 2">
            <a:extLst>
              <a:ext uri="{FF2B5EF4-FFF2-40B4-BE49-F238E27FC236}">
                <a16:creationId xmlns:a16="http://schemas.microsoft.com/office/drawing/2014/main" id="{49103BF0-A8D8-4D68-A374-DFE3851DC81A}"/>
              </a:ext>
            </a:extLst>
          </p:cNvPr>
          <p:cNvSpPr txBox="1">
            <a:spLocks/>
          </p:cNvSpPr>
          <p:nvPr userDrawn="1"/>
        </p:nvSpPr>
        <p:spPr>
          <a:xfrm>
            <a:off x="2232260" y="439241"/>
            <a:ext cx="7615597" cy="840780"/>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buNone/>
            </a:pPr>
            <a:r>
              <a:rPr kumimoji="0" lang="fr-FR" sz="5500" b="0" i="0" u="none" strike="noStrike" kern="1200" cap="none" spc="0" normalizeH="0" baseline="0" noProof="0" dirty="0">
                <a:ln>
                  <a:noFill/>
                </a:ln>
                <a:solidFill>
                  <a:schemeClr val="tx2"/>
                </a:solidFill>
                <a:effectLst/>
                <a:uLnTx/>
                <a:uFillTx/>
                <a:latin typeface="+mn-lt"/>
                <a:ea typeface="+mj-ea"/>
                <a:cs typeface="+mj-cs"/>
              </a:rPr>
              <a:t>Merci de votre attention</a:t>
            </a:r>
            <a:endParaRPr lang="fr-FR" sz="5500" b="0" dirty="0">
              <a:solidFill>
                <a:schemeClr val="tx2"/>
              </a:solidFill>
              <a:latin typeface="+mn-lt"/>
            </a:endParaRPr>
          </a:p>
        </p:txBody>
      </p:sp>
      <p:sp>
        <p:nvSpPr>
          <p:cNvPr id="29" name="Espace réservé du contenu 2">
            <a:extLst>
              <a:ext uri="{FF2B5EF4-FFF2-40B4-BE49-F238E27FC236}">
                <a16:creationId xmlns:a16="http://schemas.microsoft.com/office/drawing/2014/main" id="{ABB02894-1B39-4E36-B4E8-EDCE75518767}"/>
              </a:ext>
            </a:extLst>
          </p:cNvPr>
          <p:cNvSpPr txBox="1">
            <a:spLocks/>
          </p:cNvSpPr>
          <p:nvPr userDrawn="1"/>
        </p:nvSpPr>
        <p:spPr>
          <a:xfrm>
            <a:off x="4602036" y="4049507"/>
            <a:ext cx="4876728" cy="4136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a:solidFill>
                  <a:schemeClr val="tx1">
                    <a:lumMod val="75000"/>
                    <a:lumOff val="25000"/>
                  </a:schemeClr>
                </a:solidFill>
                <a:latin typeface="+mj-lt"/>
                <a:ea typeface="Open Sans Light" panose="020B0306030504020204" pitchFamily="34" charset="0"/>
                <a:cs typeface="Open Sans Light" panose="020B0306030504020204" pitchFamily="34" charset="0"/>
              </a:rPr>
              <a:t>info@santetravail-on.fr</a:t>
            </a:r>
            <a:endParaRPr lang="fr-FR" sz="2400" dirty="0">
              <a:solidFill>
                <a:schemeClr val="tx1">
                  <a:lumMod val="75000"/>
                  <a:lumOff val="25000"/>
                </a:schemeClr>
              </a:solidFill>
              <a:latin typeface="+mj-lt"/>
            </a:endParaRPr>
          </a:p>
          <a:p>
            <a:pPr marL="0" indent="0">
              <a:lnSpc>
                <a:spcPct val="120000"/>
              </a:lnSpc>
              <a:spcBef>
                <a:spcPts val="0"/>
              </a:spcBef>
              <a:buNone/>
            </a:pPr>
            <a:endParaRPr lang="pt-BR" sz="2600" dirty="0">
              <a:solidFill>
                <a:schemeClr val="tx1">
                  <a:lumMod val="75000"/>
                  <a:lumOff val="25000"/>
                </a:schemeClr>
              </a:solidFill>
              <a:latin typeface="Lumios Marker" panose="00000500000000000000" pitchFamily="50" charset="0"/>
            </a:endParaRPr>
          </a:p>
          <a:p>
            <a:pPr marL="0" indent="0">
              <a:lnSpc>
                <a:spcPct val="120000"/>
              </a:lnSpc>
              <a:spcBef>
                <a:spcPts val="0"/>
              </a:spcBef>
              <a:buNone/>
            </a:pPr>
            <a:endParaRPr lang="fr-FR" sz="2600" dirty="0">
              <a:solidFill>
                <a:schemeClr val="tx1">
                  <a:lumMod val="75000"/>
                  <a:lumOff val="25000"/>
                </a:schemeClr>
              </a:solidFill>
              <a:latin typeface="Lumios Marker" panose="00000500000000000000" pitchFamily="50" charset="0"/>
            </a:endParaRPr>
          </a:p>
        </p:txBody>
      </p:sp>
      <p:sp>
        <p:nvSpPr>
          <p:cNvPr id="30" name="Espace réservé du contenu 2">
            <a:extLst>
              <a:ext uri="{FF2B5EF4-FFF2-40B4-BE49-F238E27FC236}">
                <a16:creationId xmlns:a16="http://schemas.microsoft.com/office/drawing/2014/main" id="{E64F5339-D0B6-4795-9113-89BBF9659EB0}"/>
              </a:ext>
            </a:extLst>
          </p:cNvPr>
          <p:cNvSpPr txBox="1">
            <a:spLocks/>
          </p:cNvSpPr>
          <p:nvPr userDrawn="1"/>
        </p:nvSpPr>
        <p:spPr>
          <a:xfrm>
            <a:off x="4602036" y="3265697"/>
            <a:ext cx="4876728" cy="41360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kern="1200" dirty="0">
                <a:solidFill>
                  <a:schemeClr val="tx1">
                    <a:lumMod val="75000"/>
                    <a:lumOff val="25000"/>
                  </a:schemeClr>
                </a:solidFill>
                <a:latin typeface="+mj-lt"/>
                <a:ea typeface="Open Sans Light" panose="020B0306030504020204" pitchFamily="34" charset="0"/>
                <a:cs typeface="Open Sans Light" panose="020B0306030504020204" pitchFamily="34" charset="0"/>
              </a:rPr>
              <a:t>02 33 57 12 93</a:t>
            </a:r>
          </a:p>
          <a:p>
            <a:pPr marL="0" indent="0">
              <a:spcBef>
                <a:spcPts val="0"/>
              </a:spcBef>
              <a:buNone/>
            </a:pPr>
            <a:endParaRPr lang="fr-FR" sz="2200" dirty="0">
              <a:solidFill>
                <a:schemeClr val="tx1">
                  <a:lumMod val="75000"/>
                  <a:lumOff val="25000"/>
                </a:schemeClr>
              </a:solidFill>
            </a:endParaRPr>
          </a:p>
          <a:p>
            <a:pPr marL="0" indent="0">
              <a:lnSpc>
                <a:spcPct val="120000"/>
              </a:lnSpc>
              <a:spcBef>
                <a:spcPts val="0"/>
              </a:spcBef>
              <a:buNone/>
            </a:pPr>
            <a:endParaRPr lang="pt-BR" sz="2600" dirty="0">
              <a:solidFill>
                <a:schemeClr val="tx1">
                  <a:lumMod val="75000"/>
                  <a:lumOff val="25000"/>
                </a:schemeClr>
              </a:solidFill>
              <a:latin typeface="Lumios Marker" panose="00000500000000000000" pitchFamily="50" charset="0"/>
            </a:endParaRPr>
          </a:p>
          <a:p>
            <a:pPr marL="0" indent="0">
              <a:lnSpc>
                <a:spcPct val="120000"/>
              </a:lnSpc>
              <a:spcBef>
                <a:spcPts val="0"/>
              </a:spcBef>
              <a:buNone/>
            </a:pPr>
            <a:endParaRPr lang="fr-FR" sz="2600" dirty="0">
              <a:solidFill>
                <a:schemeClr val="tx1">
                  <a:lumMod val="75000"/>
                  <a:lumOff val="25000"/>
                </a:schemeClr>
              </a:solidFill>
              <a:latin typeface="Lumios Marker" panose="00000500000000000000" pitchFamily="50" charset="0"/>
            </a:endParaRPr>
          </a:p>
        </p:txBody>
      </p:sp>
      <p:sp>
        <p:nvSpPr>
          <p:cNvPr id="31" name="Espace réservé du contenu 2">
            <a:extLst>
              <a:ext uri="{FF2B5EF4-FFF2-40B4-BE49-F238E27FC236}">
                <a16:creationId xmlns:a16="http://schemas.microsoft.com/office/drawing/2014/main" id="{31370FFC-237F-4422-B05B-C7AFDDE70AC3}"/>
              </a:ext>
            </a:extLst>
          </p:cNvPr>
          <p:cNvSpPr txBox="1">
            <a:spLocks/>
          </p:cNvSpPr>
          <p:nvPr userDrawn="1"/>
        </p:nvSpPr>
        <p:spPr>
          <a:xfrm>
            <a:off x="4602036" y="1917509"/>
            <a:ext cx="4876728" cy="111033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chemeClr val="tx2"/>
                </a:solidFill>
                <a:effectLst/>
                <a:uLnTx/>
                <a:uFillTx/>
                <a:latin typeface="+mj-lt"/>
                <a:ea typeface="Open Sans Light" panose="020B0306030504020204" pitchFamily="34" charset="0"/>
                <a:cs typeface="Open Sans Light" panose="020B0306030504020204" pitchFamily="34" charset="0"/>
              </a:rPr>
              <a:t>SIST Ouest Normandie </a:t>
            </a:r>
            <a:r>
              <a:rPr kumimoji="0" lang="fr-FR" sz="2400" b="0" i="1" u="none" strike="noStrike" kern="1200" cap="none" spc="0" normalizeH="0" baseline="0" noProof="0" dirty="0">
                <a:ln>
                  <a:noFill/>
                </a:ln>
                <a:solidFill>
                  <a:srgbClr val="525252">
                    <a:lumMod val="75000"/>
                    <a:lumOff val="25000"/>
                  </a:srgbClr>
                </a:solidFill>
                <a:effectLst/>
                <a:uLnTx/>
                <a:uFillTx/>
                <a:latin typeface="+mj-lt"/>
                <a:ea typeface="Open Sans Light" panose="020B0306030504020204" pitchFamily="34" charset="0"/>
                <a:cs typeface="Open Sans Light" panose="020B0306030504020204" pitchFamily="34" charset="0"/>
              </a:rPr>
              <a:t>(Siège social)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25252">
                    <a:lumMod val="75000"/>
                    <a:lumOff val="25000"/>
                  </a:srgbClr>
                </a:solidFill>
                <a:effectLst/>
                <a:uLnTx/>
                <a:uFillTx/>
                <a:latin typeface="+mj-lt"/>
                <a:ea typeface="Open Sans Light" panose="020B0306030504020204" pitchFamily="34" charset="0"/>
                <a:cs typeface="Open Sans Light" panose="020B0306030504020204" pitchFamily="34" charset="0"/>
              </a:rPr>
              <a:t>CS 43 509 - 107 rue Auguste Grandin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525252">
                    <a:lumMod val="75000"/>
                    <a:lumOff val="25000"/>
                  </a:srgbClr>
                </a:solidFill>
                <a:effectLst/>
                <a:uLnTx/>
                <a:uFillTx/>
                <a:latin typeface="+mj-lt"/>
                <a:ea typeface="Open Sans Light" panose="020B0306030504020204" pitchFamily="34" charset="0"/>
                <a:cs typeface="Open Sans Light" panose="020B0306030504020204" pitchFamily="34" charset="0"/>
              </a:rPr>
              <a:t>50 009 SAINT-LÔ Cedex </a:t>
            </a:r>
            <a:endParaRPr lang="pt-BR" sz="2600" dirty="0">
              <a:solidFill>
                <a:schemeClr val="tx1">
                  <a:lumMod val="75000"/>
                  <a:lumOff val="25000"/>
                </a:schemeClr>
              </a:solidFill>
              <a:latin typeface="Lumios Marker" panose="00000500000000000000" pitchFamily="50" charset="0"/>
            </a:endParaRPr>
          </a:p>
          <a:p>
            <a:pPr marL="0" indent="0">
              <a:lnSpc>
                <a:spcPct val="120000"/>
              </a:lnSpc>
              <a:spcBef>
                <a:spcPts val="0"/>
              </a:spcBef>
              <a:buNone/>
            </a:pPr>
            <a:endParaRPr lang="fr-FR" sz="2600" dirty="0">
              <a:solidFill>
                <a:schemeClr val="tx1">
                  <a:lumMod val="75000"/>
                  <a:lumOff val="25000"/>
                </a:schemeClr>
              </a:solidFill>
              <a:latin typeface="Lumios Marker" panose="00000500000000000000" pitchFamily="50" charset="0"/>
            </a:endParaRPr>
          </a:p>
        </p:txBody>
      </p:sp>
    </p:spTree>
    <p:extLst>
      <p:ext uri="{BB962C8B-B14F-4D97-AF65-F5344CB8AC3E}">
        <p14:creationId xmlns:p14="http://schemas.microsoft.com/office/powerpoint/2010/main" val="19534531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0155226-9DF3-4012-B613-548C7D00C054}"/>
              </a:ext>
            </a:extLst>
          </p:cNvPr>
          <p:cNvSpPr>
            <a:spLocks noGrp="1"/>
          </p:cNvSpPr>
          <p:nvPr>
            <p:ph type="title"/>
          </p:nvPr>
        </p:nvSpPr>
        <p:spPr>
          <a:xfrm>
            <a:off x="774401" y="322594"/>
            <a:ext cx="10579393" cy="756000"/>
          </a:xfrm>
        </p:spPr>
        <p:txBody>
          <a:bodyPr>
            <a:noAutofit/>
          </a:bodyPr>
          <a:lstStyle>
            <a:lvl1pPr>
              <a:lnSpc>
                <a:spcPct val="100000"/>
              </a:lnSpc>
              <a:defRPr sz="4600">
                <a:solidFill>
                  <a:srgbClr val="00AEEF"/>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0277B50A-72DD-4628-B9D1-8E7A0D333D23}"/>
              </a:ext>
            </a:extLst>
          </p:cNvPr>
          <p:cNvSpPr>
            <a:spLocks noGrp="1"/>
          </p:cNvSpPr>
          <p:nvPr>
            <p:ph idx="1"/>
          </p:nvPr>
        </p:nvSpPr>
        <p:spPr>
          <a:xfrm>
            <a:off x="774401" y="1825625"/>
            <a:ext cx="10579399" cy="4351338"/>
          </a:xfrm>
        </p:spPr>
        <p:txBody>
          <a:bodyPr/>
          <a:lstStyle>
            <a:lvl1pPr>
              <a:lnSpc>
                <a:spcPct val="100000"/>
              </a:lnSpc>
              <a:defRPr>
                <a:latin typeface="Open Sans" panose="020B0606030504020204" pitchFamily="34" charset="0"/>
                <a:ea typeface="Open Sans" panose="020B0606030504020204" pitchFamily="34" charset="0"/>
                <a:cs typeface="Open Sans" panose="020B0606030504020204" pitchFamily="34" charset="0"/>
              </a:defRPr>
            </a:lvl1pPr>
            <a:lvl2pPr>
              <a:lnSpc>
                <a:spcPct val="100000"/>
              </a:lnSpc>
              <a:defRPr>
                <a:latin typeface="Open Sans" panose="020B0606030504020204" pitchFamily="34" charset="0"/>
                <a:ea typeface="Open Sans" panose="020B0606030504020204" pitchFamily="34" charset="0"/>
                <a:cs typeface="Open Sans" panose="020B0606030504020204" pitchFamily="34" charset="0"/>
              </a:defRPr>
            </a:lvl2pPr>
            <a:lvl3pPr>
              <a:lnSpc>
                <a:spcPct val="100000"/>
              </a:lnSpc>
              <a:defRPr>
                <a:latin typeface="Open Sans" panose="020B0606030504020204" pitchFamily="34" charset="0"/>
                <a:ea typeface="Open Sans" panose="020B0606030504020204" pitchFamily="34" charset="0"/>
                <a:cs typeface="Open Sans" panose="020B0606030504020204" pitchFamily="34" charset="0"/>
              </a:defRPr>
            </a:lvl3pPr>
            <a:lvl4pPr>
              <a:lnSpc>
                <a:spcPct val="100000"/>
              </a:lnSpc>
              <a:defRPr>
                <a:latin typeface="Open Sans" panose="020B0606030504020204" pitchFamily="34" charset="0"/>
                <a:ea typeface="Open Sans" panose="020B0606030504020204" pitchFamily="34" charset="0"/>
                <a:cs typeface="Open Sans" panose="020B0606030504020204" pitchFamily="34" charset="0"/>
              </a:defRPr>
            </a:lvl4pPr>
            <a:lvl5pPr>
              <a:lnSpc>
                <a:spcPct val="100000"/>
              </a:lnSpc>
              <a:defRPr>
                <a:latin typeface="Open Sans" panose="020B0606030504020204" pitchFamily="34" charset="0"/>
                <a:ea typeface="Open Sans" panose="020B0606030504020204" pitchFamily="34" charset="0"/>
                <a:cs typeface="Open Sans" panose="020B0606030504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a:extLst>
              <a:ext uri="{FF2B5EF4-FFF2-40B4-BE49-F238E27FC236}">
                <a16:creationId xmlns:a16="http://schemas.microsoft.com/office/drawing/2014/main" id="{481788FD-4B4F-4A5E-B5DA-DD32CCB6C656}"/>
              </a:ext>
            </a:extLst>
          </p:cNvPr>
          <p:cNvSpPr>
            <a:spLocks noGrp="1"/>
          </p:cNvSpPr>
          <p:nvPr>
            <p:ph type="dt" sz="half" idx="10"/>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fr-FR" dirty="0"/>
          </a:p>
        </p:txBody>
      </p:sp>
      <p:sp>
        <p:nvSpPr>
          <p:cNvPr id="5" name="Espace réservé du pied de page 4">
            <a:extLst>
              <a:ext uri="{FF2B5EF4-FFF2-40B4-BE49-F238E27FC236}">
                <a16:creationId xmlns:a16="http://schemas.microsoft.com/office/drawing/2014/main" id="{A36DC357-F75E-406F-AE28-B99DF1F86DCF}"/>
              </a:ext>
            </a:extLst>
          </p:cNvPr>
          <p:cNvSpPr>
            <a:spLocks noGrp="1"/>
          </p:cNvSpPr>
          <p:nvPr>
            <p:ph type="ftr" sz="quarter" idx="11"/>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endParaRPr lang="fr-FR" dirty="0"/>
          </a:p>
        </p:txBody>
      </p:sp>
      <p:sp>
        <p:nvSpPr>
          <p:cNvPr id="6" name="Espace réservé du numéro de diapositive 5">
            <a:extLst>
              <a:ext uri="{FF2B5EF4-FFF2-40B4-BE49-F238E27FC236}">
                <a16:creationId xmlns:a16="http://schemas.microsoft.com/office/drawing/2014/main" id="{22B41B9E-DD60-4E90-BF7B-55C173E18BE4}"/>
              </a:ext>
            </a:extLst>
          </p:cNvPr>
          <p:cNvSpPr>
            <a:spLocks noGrp="1"/>
          </p:cNvSpPr>
          <p:nvPr>
            <p:ph type="sldNum" sz="quarter" idx="12"/>
          </p:nvPr>
        </p:nvSpPr>
        <p:spPr/>
        <p:txBody>
          <a:bodyPr/>
          <a:lstStyle>
            <a:lvl1pPr>
              <a:defRPr>
                <a:latin typeface="Open Sans" panose="020B0606030504020204" pitchFamily="34" charset="0"/>
                <a:ea typeface="Open Sans" panose="020B0606030504020204" pitchFamily="34" charset="0"/>
                <a:cs typeface="Open Sans" panose="020B0606030504020204" pitchFamily="34" charset="0"/>
              </a:defRPr>
            </a:lvl1pPr>
          </a:lstStyle>
          <a:p>
            <a:fld id="{823CACED-9BE9-459D-B38D-37F25C6C6142}" type="slidenum">
              <a:rPr lang="fr-FR" smtClean="0"/>
              <a:pPr/>
              <a:t>‹N°›</a:t>
            </a:fld>
            <a:endParaRPr lang="fr-FR" dirty="0"/>
          </a:p>
        </p:txBody>
      </p:sp>
      <p:cxnSp>
        <p:nvCxnSpPr>
          <p:cNvPr id="8" name="Connecteur droit 7">
            <a:extLst>
              <a:ext uri="{FF2B5EF4-FFF2-40B4-BE49-F238E27FC236}">
                <a16:creationId xmlns:a16="http://schemas.microsoft.com/office/drawing/2014/main" id="{07195D89-F4DA-4BF1-A09E-E760E68E3732}"/>
              </a:ext>
            </a:extLst>
          </p:cNvPr>
          <p:cNvCxnSpPr>
            <a:cxnSpLocks/>
          </p:cNvCxnSpPr>
          <p:nvPr userDrawn="1"/>
        </p:nvCxnSpPr>
        <p:spPr>
          <a:xfrm>
            <a:off x="614088" y="419490"/>
            <a:ext cx="0" cy="57600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07533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2. Titre / Partie">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66A57-3DED-4F1D-9B03-991C516B2CE0}"/>
              </a:ext>
            </a:extLst>
          </p:cNvPr>
          <p:cNvSpPr>
            <a:spLocks noGrp="1"/>
          </p:cNvSpPr>
          <p:nvPr>
            <p:ph type="title" hasCustomPrompt="1"/>
          </p:nvPr>
        </p:nvSpPr>
        <p:spPr>
          <a:xfrm>
            <a:off x="1145526" y="2442411"/>
            <a:ext cx="6460229" cy="1782445"/>
          </a:xfrm>
          <a:prstGeom prst="rect">
            <a:avLst/>
          </a:prstGeom>
        </p:spPr>
        <p:txBody>
          <a:bodyPr anchor="t">
            <a:normAutofit/>
          </a:bodyPr>
          <a:lstStyle>
            <a:lvl1pPr>
              <a:lnSpc>
                <a:spcPct val="100000"/>
              </a:lnSpc>
              <a:defRPr sz="5300" cap="all" baseline="0">
                <a:solidFill>
                  <a:schemeClr val="tx2"/>
                </a:solidFill>
                <a:latin typeface="+mn-lt"/>
                <a:ea typeface="Open Sans" panose="020B0606030504020204" pitchFamily="34" charset="0"/>
                <a:cs typeface="Open Sans" panose="020B0606030504020204" pitchFamily="34" charset="0"/>
              </a:defRPr>
            </a:lvl1pPr>
          </a:lstStyle>
          <a:p>
            <a:r>
              <a:rPr lang="fr-FR" dirty="0"/>
              <a:t>Modifier le titre</a:t>
            </a:r>
          </a:p>
        </p:txBody>
      </p:sp>
      <p:cxnSp>
        <p:nvCxnSpPr>
          <p:cNvPr id="7" name="Connecteur droit 6">
            <a:extLst>
              <a:ext uri="{FF2B5EF4-FFF2-40B4-BE49-F238E27FC236}">
                <a16:creationId xmlns:a16="http://schemas.microsoft.com/office/drawing/2014/main" id="{698D502A-3E00-4EF6-91DB-B3DB1E81C315}"/>
              </a:ext>
            </a:extLst>
          </p:cNvPr>
          <p:cNvCxnSpPr>
            <a:cxnSpLocks/>
          </p:cNvCxnSpPr>
          <p:nvPr userDrawn="1"/>
        </p:nvCxnSpPr>
        <p:spPr>
          <a:xfrm>
            <a:off x="927907" y="1806774"/>
            <a:ext cx="0" cy="241808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4">
            <a:extLst>
              <a:ext uri="{FF2B5EF4-FFF2-40B4-BE49-F238E27FC236}">
                <a16:creationId xmlns:a16="http://schemas.microsoft.com/office/drawing/2014/main" id="{E1114388-0C76-43EB-8FE7-B8FB92FF46C3}"/>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accent2"/>
                </a:solidFill>
                <a:latin typeface="+mj-lt"/>
              </a:defRPr>
            </a:lvl1pPr>
          </a:lstStyle>
          <a:p>
            <a:pPr algn="l"/>
            <a:endParaRPr lang="fr-FR" dirty="0"/>
          </a:p>
        </p:txBody>
      </p:sp>
      <p:sp>
        <p:nvSpPr>
          <p:cNvPr id="11" name="Espace réservé du numéro de diapositive 5">
            <a:extLst>
              <a:ext uri="{FF2B5EF4-FFF2-40B4-BE49-F238E27FC236}">
                <a16:creationId xmlns:a16="http://schemas.microsoft.com/office/drawing/2014/main" id="{2AC033CE-CF75-4B06-95AD-DB43098A1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latin typeface="+mj-lt"/>
              </a:defRPr>
            </a:lvl1pPr>
          </a:lstStyle>
          <a:p>
            <a:fld id="{823CACED-9BE9-459D-B38D-37F25C6C6142}" type="slidenum">
              <a:rPr lang="fr-FR" smtClean="0"/>
              <a:pPr/>
              <a:t>‹N°›</a:t>
            </a:fld>
            <a:endParaRPr lang="fr-FR" dirty="0"/>
          </a:p>
        </p:txBody>
      </p:sp>
      <p:sp>
        <p:nvSpPr>
          <p:cNvPr id="17" name="Espace réservé du texte 3">
            <a:extLst>
              <a:ext uri="{FF2B5EF4-FFF2-40B4-BE49-F238E27FC236}">
                <a16:creationId xmlns:a16="http://schemas.microsoft.com/office/drawing/2014/main" id="{BF4F83AA-A685-42AF-B904-A814CBCF03F8}"/>
              </a:ext>
            </a:extLst>
          </p:cNvPr>
          <p:cNvSpPr>
            <a:spLocks noGrp="1"/>
          </p:cNvSpPr>
          <p:nvPr>
            <p:ph type="body" sz="half" idx="2" hasCustomPrompt="1"/>
          </p:nvPr>
        </p:nvSpPr>
        <p:spPr>
          <a:xfrm>
            <a:off x="1145528" y="1806774"/>
            <a:ext cx="6460228" cy="492421"/>
          </a:xfrm>
          <a:prstGeom prst="rect">
            <a:avLst/>
          </a:prstGeom>
        </p:spPr>
        <p:txBody>
          <a:bodyPr anchor="ctr"/>
          <a:lstStyle>
            <a:lvl1pPr marL="0" indent="0">
              <a:buNone/>
              <a:defRPr sz="2600">
                <a:solidFill>
                  <a:schemeClr val="tx2"/>
                </a:solidFill>
                <a:latin typeface="+mj-lt"/>
                <a:ea typeface="Open Sans" panose="020B0606030504020204" pitchFamily="34" charset="0"/>
                <a:cs typeface="Open Sans" panose="020B0606030504020204" pitchFamily="34" charset="0"/>
              </a:defRPr>
            </a:lvl1pPr>
            <a:lvl2pPr marL="914400" indent="-288000">
              <a:buFont typeface="Wingdings" panose="05000000000000000000" pitchFamily="2" charset="2"/>
              <a:buChar char="§"/>
              <a:defRPr sz="2600"/>
            </a:lvl2pPr>
            <a:lvl3pPr marL="1257300" indent="-288000">
              <a:buClr>
                <a:schemeClr val="tx2"/>
              </a:buClr>
              <a:buFont typeface="Wingdings" panose="05000000000000000000" pitchFamily="2" charset="2"/>
              <a:buChar char="§"/>
              <a:defRPr sz="2200"/>
            </a:lvl3pPr>
            <a:lvl4pPr marL="1714500" indent="-288000">
              <a:buFont typeface="Wingdings" panose="05000000000000000000" pitchFamily="2" charset="2"/>
              <a:buChar char="§"/>
              <a:defRPr sz="2000"/>
            </a:lvl4pPr>
            <a:lvl5pPr marL="2171700" indent="-288000">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 titre</a:t>
            </a:r>
          </a:p>
        </p:txBody>
      </p:sp>
      <p:pic>
        <p:nvPicPr>
          <p:cNvPr id="10" name="Image 9">
            <a:extLst>
              <a:ext uri="{FF2B5EF4-FFF2-40B4-BE49-F238E27FC236}">
                <a16:creationId xmlns:a16="http://schemas.microsoft.com/office/drawing/2014/main" id="{D2A38AD0-C6C0-431C-B219-D0E4B63369B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19049" y="1389433"/>
            <a:ext cx="5506581" cy="3601891"/>
          </a:xfrm>
          <a:prstGeom prst="rect">
            <a:avLst/>
          </a:prstGeom>
        </p:spPr>
      </p:pic>
      <p:sp>
        <p:nvSpPr>
          <p:cNvPr id="14" name="Sous-titre 2">
            <a:extLst>
              <a:ext uri="{FF2B5EF4-FFF2-40B4-BE49-F238E27FC236}">
                <a16:creationId xmlns:a16="http://schemas.microsoft.com/office/drawing/2014/main" id="{A48BAF64-BA00-484A-A23C-1A3AA9E4B384}"/>
              </a:ext>
            </a:extLst>
          </p:cNvPr>
          <p:cNvSpPr txBox="1">
            <a:spLocks/>
          </p:cNvSpPr>
          <p:nvPr userDrawn="1"/>
        </p:nvSpPr>
        <p:spPr>
          <a:xfrm>
            <a:off x="468089" y="285946"/>
            <a:ext cx="7452643" cy="811910"/>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3000" kern="1200">
                <a:solidFill>
                  <a:schemeClr val="tx1"/>
                </a:solidFill>
                <a:latin typeface="+mj-lt"/>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800" dirty="0">
                <a:solidFill>
                  <a:schemeClr val="accent2"/>
                </a:solidFill>
              </a:rPr>
              <a:t>Service Interprofessionnel de Santé au Travail Ouest Normandie</a:t>
            </a:r>
          </a:p>
        </p:txBody>
      </p:sp>
      <p:pic>
        <p:nvPicPr>
          <p:cNvPr id="13" name="Image 12">
            <a:extLst>
              <a:ext uri="{FF2B5EF4-FFF2-40B4-BE49-F238E27FC236}">
                <a16:creationId xmlns:a16="http://schemas.microsoft.com/office/drawing/2014/main" id="{45C55119-28AB-40FF-888E-64CA3BE318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981" y="6172907"/>
            <a:ext cx="1370646" cy="516349"/>
          </a:xfrm>
          <a:prstGeom prst="rect">
            <a:avLst/>
          </a:prstGeom>
        </p:spPr>
      </p:pic>
    </p:spTree>
    <p:extLst>
      <p:ext uri="{BB962C8B-B14F-4D97-AF65-F5344CB8AC3E}">
        <p14:creationId xmlns:p14="http://schemas.microsoft.com/office/powerpoint/2010/main" val="1010475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IES">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990EB95C-6E33-4CD8-A522-B547D6AC51F9}"/>
              </a:ext>
            </a:extLst>
          </p:cNvPr>
          <p:cNvSpPr/>
          <p:nvPr userDrawn="1"/>
        </p:nvSpPr>
        <p:spPr>
          <a:xfrm>
            <a:off x="0" y="6245357"/>
            <a:ext cx="12192000" cy="6111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12">
            <a:extLst>
              <a:ext uri="{FF2B5EF4-FFF2-40B4-BE49-F238E27FC236}">
                <a16:creationId xmlns:a16="http://schemas.microsoft.com/office/drawing/2014/main" id="{5CC0287D-1B8E-48CB-9870-9FF6119ED71C}"/>
              </a:ext>
            </a:extLst>
          </p:cNvPr>
          <p:cNvCxnSpPr>
            <a:cxnSpLocks/>
          </p:cNvCxnSpPr>
          <p:nvPr userDrawn="1"/>
        </p:nvCxnSpPr>
        <p:spPr>
          <a:xfrm>
            <a:off x="2334784" y="2549091"/>
            <a:ext cx="0" cy="1908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re 1">
            <a:extLst>
              <a:ext uri="{FF2B5EF4-FFF2-40B4-BE49-F238E27FC236}">
                <a16:creationId xmlns:a16="http://schemas.microsoft.com/office/drawing/2014/main" id="{594D1B21-C09F-4C3B-8C71-B21DF6209C4B}"/>
              </a:ext>
            </a:extLst>
          </p:cNvPr>
          <p:cNvSpPr>
            <a:spLocks noGrp="1"/>
          </p:cNvSpPr>
          <p:nvPr>
            <p:ph type="title" hasCustomPrompt="1"/>
          </p:nvPr>
        </p:nvSpPr>
        <p:spPr>
          <a:xfrm>
            <a:off x="2482508" y="2609247"/>
            <a:ext cx="8754981" cy="1137542"/>
          </a:xfrm>
          <a:prstGeom prst="rect">
            <a:avLst/>
          </a:prstGeom>
        </p:spPr>
        <p:txBody>
          <a:bodyPr anchor="t">
            <a:noAutofit/>
          </a:bodyPr>
          <a:lstStyle>
            <a:lvl1pPr>
              <a:lnSpc>
                <a:spcPct val="100000"/>
              </a:lnSpc>
              <a:defRPr sz="4800" cap="all" baseline="0">
                <a:solidFill>
                  <a:srgbClr val="00AEEF"/>
                </a:solidFill>
                <a:latin typeface="+mn-lt"/>
                <a:ea typeface="Open Sans" panose="020B0606030504020204" pitchFamily="34" charset="0"/>
                <a:cs typeface="Open Sans" panose="020B0606030504020204" pitchFamily="34" charset="0"/>
              </a:defRPr>
            </a:lvl1pPr>
          </a:lstStyle>
          <a:p>
            <a:r>
              <a:rPr lang="fr-FR" dirty="0"/>
              <a:t>Modifier le titre</a:t>
            </a:r>
          </a:p>
        </p:txBody>
      </p:sp>
      <p:sp>
        <p:nvSpPr>
          <p:cNvPr id="10" name="Espace réservé du pied de page 4">
            <a:extLst>
              <a:ext uri="{FF2B5EF4-FFF2-40B4-BE49-F238E27FC236}">
                <a16:creationId xmlns:a16="http://schemas.microsoft.com/office/drawing/2014/main" id="{186CCA11-ED15-49BE-99EC-070BA9639BEA}"/>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endParaRPr lang="fr-FR" dirty="0"/>
          </a:p>
        </p:txBody>
      </p:sp>
      <p:sp>
        <p:nvSpPr>
          <p:cNvPr id="12" name="Espace réservé du numéro de diapositive 5">
            <a:extLst>
              <a:ext uri="{FF2B5EF4-FFF2-40B4-BE49-F238E27FC236}">
                <a16:creationId xmlns:a16="http://schemas.microsoft.com/office/drawing/2014/main" id="{5337723E-35A8-4E3E-87DD-D70D804102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823CACED-9BE9-459D-B38D-37F25C6C6142}" type="slidenum">
              <a:rPr lang="fr-FR" smtClean="0"/>
              <a:pPr/>
              <a:t>‹N°›</a:t>
            </a:fld>
            <a:endParaRPr lang="fr-FR" dirty="0"/>
          </a:p>
        </p:txBody>
      </p:sp>
      <p:pic>
        <p:nvPicPr>
          <p:cNvPr id="7" name="Image 6">
            <a:extLst>
              <a:ext uri="{FF2B5EF4-FFF2-40B4-BE49-F238E27FC236}">
                <a16:creationId xmlns:a16="http://schemas.microsoft.com/office/drawing/2014/main" id="{BA2EB576-A6AF-4B50-8D39-5E2597943F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0564" y="138621"/>
            <a:ext cx="2757649" cy="1956740"/>
          </a:xfrm>
          <a:prstGeom prst="rect">
            <a:avLst/>
          </a:prstGeom>
        </p:spPr>
      </p:pic>
      <p:sp>
        <p:nvSpPr>
          <p:cNvPr id="16" name="Sous-titre 2">
            <a:extLst>
              <a:ext uri="{FF2B5EF4-FFF2-40B4-BE49-F238E27FC236}">
                <a16:creationId xmlns:a16="http://schemas.microsoft.com/office/drawing/2014/main" id="{D28E6054-CC59-4FE1-BB41-C974B0CC38BC}"/>
              </a:ext>
            </a:extLst>
          </p:cNvPr>
          <p:cNvSpPr txBox="1">
            <a:spLocks/>
          </p:cNvSpPr>
          <p:nvPr userDrawn="1"/>
        </p:nvSpPr>
        <p:spPr>
          <a:xfrm>
            <a:off x="3642233" y="696424"/>
            <a:ext cx="7978304" cy="1137543"/>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3000" kern="1200">
                <a:solidFill>
                  <a:schemeClr val="tx1"/>
                </a:solidFill>
                <a:latin typeface="+mj-lt"/>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2600" b="0" dirty="0">
                <a:solidFill>
                  <a:schemeClr val="tx2"/>
                </a:solidFill>
                <a:latin typeface="+mn-lt"/>
              </a:rPr>
              <a:t>Service Interprofessionnel de Santé au Travail </a:t>
            </a:r>
          </a:p>
          <a:p>
            <a:pPr algn="l"/>
            <a:r>
              <a:rPr lang="fr-FR" sz="2600" dirty="0">
                <a:solidFill>
                  <a:schemeClr val="tx2"/>
                </a:solidFill>
              </a:rPr>
              <a:t>Ouest Normandie</a:t>
            </a:r>
          </a:p>
        </p:txBody>
      </p:sp>
      <p:sp>
        <p:nvSpPr>
          <p:cNvPr id="21" name="Espace réservé du texte 20">
            <a:extLst>
              <a:ext uri="{FF2B5EF4-FFF2-40B4-BE49-F238E27FC236}">
                <a16:creationId xmlns:a16="http://schemas.microsoft.com/office/drawing/2014/main" id="{07EA3DCC-3F96-40AA-8252-CC3B3ACBFEA7}"/>
              </a:ext>
            </a:extLst>
          </p:cNvPr>
          <p:cNvSpPr>
            <a:spLocks noGrp="1"/>
          </p:cNvSpPr>
          <p:nvPr>
            <p:ph type="body" sz="quarter" idx="10" hasCustomPrompt="1"/>
          </p:nvPr>
        </p:nvSpPr>
        <p:spPr>
          <a:xfrm>
            <a:off x="2474911" y="3836402"/>
            <a:ext cx="8762575" cy="611173"/>
          </a:xfrm>
          <a:prstGeom prst="rect">
            <a:avLst/>
          </a:prstGeom>
        </p:spPr>
        <p:txBody>
          <a:bodyPr anchor="ctr"/>
          <a:lstStyle>
            <a:lvl1pPr marL="0" indent="0">
              <a:buNone/>
              <a:defRPr lang="fr-FR" sz="2400" cap="none" baseline="0" smtClean="0">
                <a:solidFill>
                  <a:schemeClr val="tx1"/>
                </a:solidFill>
                <a:ea typeface="Open Sans Light" panose="020B0306030504020204" pitchFamily="34" charset="0"/>
                <a:cs typeface="Open Sans Light" panose="020B0306030504020204" pitchFamily="34" charset="0"/>
              </a:defRPr>
            </a:lvl1pPr>
            <a:lvl5pPr marL="1828800" indent="0">
              <a:buNone/>
              <a:defRPr/>
            </a:lvl5pPr>
          </a:lstStyle>
          <a:p>
            <a:r>
              <a:rPr lang="fr-FR" sz="2800" cap="none" baseline="0" dirty="0">
                <a:solidFill>
                  <a:schemeClr val="tx1"/>
                </a:solidFill>
                <a:latin typeface="+mj-lt"/>
                <a:ea typeface="Open Sans Light" panose="020B0306030504020204" pitchFamily="34" charset="0"/>
                <a:cs typeface="Open Sans Light" panose="020B0306030504020204" pitchFamily="34" charset="0"/>
              </a:rPr>
              <a:t>Modifiez le style du titre</a:t>
            </a:r>
          </a:p>
        </p:txBody>
      </p:sp>
      <p:pic>
        <p:nvPicPr>
          <p:cNvPr id="15" name="Image 14">
            <a:extLst>
              <a:ext uri="{FF2B5EF4-FFF2-40B4-BE49-F238E27FC236}">
                <a16:creationId xmlns:a16="http://schemas.microsoft.com/office/drawing/2014/main" id="{D71E799D-D552-4FF2-B596-3A5C65FE0AE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68477" y="6280737"/>
            <a:ext cx="1370646" cy="516349"/>
          </a:xfrm>
          <a:prstGeom prst="rect">
            <a:avLst/>
          </a:prstGeom>
        </p:spPr>
      </p:pic>
    </p:spTree>
    <p:extLst>
      <p:ext uri="{BB962C8B-B14F-4D97-AF65-F5344CB8AC3E}">
        <p14:creationId xmlns:p14="http://schemas.microsoft.com/office/powerpoint/2010/main" val="4159456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logo sommair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E02C5EEE-A137-4072-8569-0E3FA0566BAB}"/>
              </a:ext>
            </a:extLst>
          </p:cNvPr>
          <p:cNvSpPr/>
          <p:nvPr userDrawn="1"/>
        </p:nvSpPr>
        <p:spPr>
          <a:xfrm>
            <a:off x="171838" y="177281"/>
            <a:ext cx="5924162" cy="6512767"/>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Sous-titre 2">
            <a:extLst>
              <a:ext uri="{FF2B5EF4-FFF2-40B4-BE49-F238E27FC236}">
                <a16:creationId xmlns:a16="http://schemas.microsoft.com/office/drawing/2014/main" id="{6D3F1380-F07F-4061-B908-079A45B3C6C8}"/>
              </a:ext>
            </a:extLst>
          </p:cNvPr>
          <p:cNvSpPr>
            <a:spLocks noGrp="1"/>
          </p:cNvSpPr>
          <p:nvPr>
            <p:ph type="subTitle" idx="1" hasCustomPrompt="1"/>
          </p:nvPr>
        </p:nvSpPr>
        <p:spPr>
          <a:xfrm>
            <a:off x="622040" y="3271505"/>
            <a:ext cx="5222716" cy="2387600"/>
          </a:xfrm>
          <a:prstGeom prst="rect">
            <a:avLst/>
          </a:prstGeom>
        </p:spPr>
        <p:txBody>
          <a:bodyPr>
            <a:normAutofit fontScale="62500" lnSpcReduction="20000"/>
          </a:bodyPr>
          <a:lstStyle>
            <a:lvl1pPr marL="228600" indent="-228600">
              <a:buFont typeface="Wingdings" panose="05000000000000000000" pitchFamily="2" charset="2"/>
              <a:buChar char="§"/>
              <a:defRPr>
                <a:solidFill>
                  <a:schemeClr val="bg1"/>
                </a:solidFill>
              </a:defRPr>
            </a:lvl1pPr>
          </a:lstStyle>
          <a:p>
            <a:pPr algn="l">
              <a:lnSpc>
                <a:spcPct val="120000"/>
              </a:lnSpc>
              <a:spcBef>
                <a:spcPts val="0"/>
              </a:spcBef>
              <a:buClr>
                <a:schemeClr val="bg1"/>
              </a:buClr>
            </a:pPr>
            <a:r>
              <a:rPr lang="fr-FR" sz="3300" dirty="0">
                <a:solidFill>
                  <a:schemeClr val="bg1"/>
                </a:solidFill>
              </a:rPr>
              <a:t>Texte</a:t>
            </a:r>
          </a:p>
          <a:p>
            <a:pPr algn="l">
              <a:lnSpc>
                <a:spcPct val="120000"/>
              </a:lnSpc>
              <a:spcBef>
                <a:spcPts val="0"/>
              </a:spcBef>
              <a:buClr>
                <a:schemeClr val="bg1"/>
              </a:buClr>
            </a:pPr>
            <a:r>
              <a:rPr lang="fr-FR" sz="3300" dirty="0">
                <a:solidFill>
                  <a:schemeClr val="bg1"/>
                </a:solidFill>
              </a:rPr>
              <a:t>Texte</a:t>
            </a:r>
          </a:p>
          <a:p>
            <a:pPr algn="l">
              <a:lnSpc>
                <a:spcPct val="120000"/>
              </a:lnSpc>
              <a:spcBef>
                <a:spcPts val="0"/>
              </a:spcBef>
              <a:buClr>
                <a:schemeClr val="bg1"/>
              </a:buClr>
            </a:pPr>
            <a:endParaRPr lang="fr-FR" sz="3300" dirty="0">
              <a:solidFill>
                <a:schemeClr val="bg1"/>
              </a:solidFill>
            </a:endParaRPr>
          </a:p>
          <a:p>
            <a:pPr algn="l">
              <a:lnSpc>
                <a:spcPct val="120000"/>
              </a:lnSpc>
              <a:spcBef>
                <a:spcPts val="0"/>
              </a:spcBef>
              <a:buClr>
                <a:schemeClr val="bg1"/>
              </a:buClr>
            </a:pPr>
            <a:endParaRPr lang="fr-FR" sz="3300" dirty="0">
              <a:solidFill>
                <a:schemeClr val="bg1"/>
              </a:solidFill>
            </a:endParaRPr>
          </a:p>
          <a:p>
            <a:pPr algn="l"/>
            <a:endParaRPr lang="fr-FR"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1" name="Sous-titre 2">
            <a:extLst>
              <a:ext uri="{FF2B5EF4-FFF2-40B4-BE49-F238E27FC236}">
                <a16:creationId xmlns:a16="http://schemas.microsoft.com/office/drawing/2014/main" id="{6251491C-1CAB-4B30-A8E6-783A2FC7A639}"/>
              </a:ext>
            </a:extLst>
          </p:cNvPr>
          <p:cNvSpPr txBox="1">
            <a:spLocks/>
          </p:cNvSpPr>
          <p:nvPr userDrawn="1"/>
        </p:nvSpPr>
        <p:spPr>
          <a:xfrm>
            <a:off x="684245" y="3106658"/>
            <a:ext cx="5349550" cy="2387600"/>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0"/>
              </a:spcBef>
              <a:buFont typeface="Arial" panose="020B0604020202020204" pitchFamily="34" charset="0"/>
              <a:buNone/>
              <a:defRPr sz="240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FR" dirty="0"/>
          </a:p>
        </p:txBody>
      </p:sp>
      <p:cxnSp>
        <p:nvCxnSpPr>
          <p:cNvPr id="12" name="Connecteur droit 11">
            <a:extLst>
              <a:ext uri="{FF2B5EF4-FFF2-40B4-BE49-F238E27FC236}">
                <a16:creationId xmlns:a16="http://schemas.microsoft.com/office/drawing/2014/main" id="{71651959-48F2-4574-A3E5-325110C632EB}"/>
              </a:ext>
            </a:extLst>
          </p:cNvPr>
          <p:cNvCxnSpPr>
            <a:cxnSpLocks/>
          </p:cNvCxnSpPr>
          <p:nvPr userDrawn="1"/>
        </p:nvCxnSpPr>
        <p:spPr>
          <a:xfrm>
            <a:off x="492154" y="720233"/>
            <a:ext cx="244399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063E7D9A-9525-48C8-B0AB-B6B7658A8E73}"/>
              </a:ext>
            </a:extLst>
          </p:cNvPr>
          <p:cNvCxnSpPr>
            <a:cxnSpLocks/>
          </p:cNvCxnSpPr>
          <p:nvPr userDrawn="1"/>
        </p:nvCxnSpPr>
        <p:spPr>
          <a:xfrm>
            <a:off x="558410" y="3264715"/>
            <a:ext cx="0" cy="23289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D64FC457-FE96-43B4-BB61-91689B1EE6C2}"/>
              </a:ext>
            </a:extLst>
          </p:cNvPr>
          <p:cNvSpPr>
            <a:spLocks noGrp="1"/>
          </p:cNvSpPr>
          <p:nvPr>
            <p:ph type="title" hasCustomPrompt="1"/>
          </p:nvPr>
        </p:nvSpPr>
        <p:spPr>
          <a:xfrm>
            <a:off x="622040" y="1506457"/>
            <a:ext cx="5222720" cy="1600200"/>
          </a:xfrm>
          <a:prstGeom prst="rect">
            <a:avLst/>
          </a:prstGeom>
        </p:spPr>
        <p:txBody>
          <a:bodyPr anchor="ctr"/>
          <a:lstStyle>
            <a:lvl1pPr>
              <a:lnSpc>
                <a:spcPct val="100000"/>
              </a:lnSpc>
              <a:defRPr sz="50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fr-FR" dirty="0"/>
              <a:t>Modifier le titre</a:t>
            </a:r>
          </a:p>
        </p:txBody>
      </p:sp>
      <p:sp>
        <p:nvSpPr>
          <p:cNvPr id="4" name="Espace réservé du texte 3">
            <a:extLst>
              <a:ext uri="{FF2B5EF4-FFF2-40B4-BE49-F238E27FC236}">
                <a16:creationId xmlns:a16="http://schemas.microsoft.com/office/drawing/2014/main" id="{43796920-4B27-4C56-B28C-E0279A62F6B4}"/>
              </a:ext>
            </a:extLst>
          </p:cNvPr>
          <p:cNvSpPr>
            <a:spLocks noGrp="1"/>
          </p:cNvSpPr>
          <p:nvPr>
            <p:ph type="body" sz="half" idx="2" hasCustomPrompt="1"/>
          </p:nvPr>
        </p:nvSpPr>
        <p:spPr>
          <a:xfrm>
            <a:off x="492154" y="365980"/>
            <a:ext cx="5349550" cy="495037"/>
          </a:xfrm>
          <a:prstGeom prst="rect">
            <a:avLst/>
          </a:prstGeom>
        </p:spPr>
        <p:txBody>
          <a:bodyPr anchor="ctr"/>
          <a:lstStyle>
            <a:lvl1pPr marL="0" indent="0">
              <a:buNone/>
              <a:defRPr sz="1800" cap="all"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 texte</a:t>
            </a:r>
          </a:p>
        </p:txBody>
      </p:sp>
      <p:sp>
        <p:nvSpPr>
          <p:cNvPr id="15" name="Sous-titre 2">
            <a:extLst>
              <a:ext uri="{FF2B5EF4-FFF2-40B4-BE49-F238E27FC236}">
                <a16:creationId xmlns:a16="http://schemas.microsoft.com/office/drawing/2014/main" id="{6FF66CD7-E703-4326-B391-6FB4A9D9FACF}"/>
              </a:ext>
            </a:extLst>
          </p:cNvPr>
          <p:cNvSpPr txBox="1">
            <a:spLocks/>
          </p:cNvSpPr>
          <p:nvPr userDrawn="1"/>
        </p:nvSpPr>
        <p:spPr>
          <a:xfrm>
            <a:off x="6373372" y="405883"/>
            <a:ext cx="5752324" cy="811910"/>
          </a:xfrm>
          <a:prstGeom prst="rect">
            <a:avLst/>
          </a:prstGeom>
        </p:spPr>
        <p:txBody>
          <a:bodyPr/>
          <a:lstStyle>
            <a:lvl1pPr marL="0" indent="0" algn="ctr" defTabSz="914400" rtl="0" eaLnBrk="1" latinLnBrk="0" hangingPunct="1">
              <a:lnSpc>
                <a:spcPct val="100000"/>
              </a:lnSpc>
              <a:spcBef>
                <a:spcPts val="0"/>
              </a:spcBef>
              <a:buFont typeface="Arial" panose="020B0604020202020204" pitchFamily="34" charset="0"/>
              <a:buNone/>
              <a:defRPr sz="3000" kern="1200">
                <a:solidFill>
                  <a:schemeClr val="tx1"/>
                </a:solidFill>
                <a:latin typeface="+mj-lt"/>
                <a:ea typeface="Open Sans Light" panose="020B0306030504020204" pitchFamily="34" charset="0"/>
                <a:cs typeface="Open Sans Light" panose="020B0306030504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fr-FR" sz="2300" dirty="0"/>
              <a:t>Service Interprofessionnel de Santé au Travail Ouest Normandie</a:t>
            </a:r>
          </a:p>
        </p:txBody>
      </p:sp>
      <p:pic>
        <p:nvPicPr>
          <p:cNvPr id="16" name="Image 15">
            <a:extLst>
              <a:ext uri="{FF2B5EF4-FFF2-40B4-BE49-F238E27FC236}">
                <a16:creationId xmlns:a16="http://schemas.microsoft.com/office/drawing/2014/main" id="{C48F5023-E297-45EA-8A03-02001DE3B9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795" y="1402930"/>
            <a:ext cx="6431479" cy="4206873"/>
          </a:xfrm>
          <a:prstGeom prst="rect">
            <a:avLst/>
          </a:prstGeom>
        </p:spPr>
      </p:pic>
      <p:pic>
        <p:nvPicPr>
          <p:cNvPr id="17" name="Image 16">
            <a:extLst>
              <a:ext uri="{FF2B5EF4-FFF2-40B4-BE49-F238E27FC236}">
                <a16:creationId xmlns:a16="http://schemas.microsoft.com/office/drawing/2014/main" id="{11A037C1-75AC-4293-839C-C48146BC8B5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31981" y="6172907"/>
            <a:ext cx="1370646" cy="516349"/>
          </a:xfrm>
          <a:prstGeom prst="rect">
            <a:avLst/>
          </a:prstGeom>
        </p:spPr>
      </p:pic>
    </p:spTree>
    <p:extLst>
      <p:ext uri="{BB962C8B-B14F-4D97-AF65-F5344CB8AC3E}">
        <p14:creationId xmlns:p14="http://schemas.microsoft.com/office/powerpoint/2010/main" val="3127826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8CD24286-030B-4AAA-B90B-A0FFA043C171}"/>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l"/>
            <a:endParaRPr lang="fr-FR" dirty="0"/>
          </a:p>
        </p:txBody>
      </p:sp>
      <p:sp>
        <p:nvSpPr>
          <p:cNvPr id="13" name="Espace réservé du numéro de diapositive 5">
            <a:extLst>
              <a:ext uri="{FF2B5EF4-FFF2-40B4-BE49-F238E27FC236}">
                <a16:creationId xmlns:a16="http://schemas.microsoft.com/office/drawing/2014/main" id="{7D9A73EF-85D9-43B9-85E0-90B78FBD9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823CACED-9BE9-459D-B38D-37F25C6C6142}" type="slidenum">
              <a:rPr lang="fr-FR" smtClean="0"/>
              <a:pPr/>
              <a:t>‹N°›</a:t>
            </a:fld>
            <a:endParaRPr lang="fr-FR" dirty="0"/>
          </a:p>
        </p:txBody>
      </p:sp>
      <p:cxnSp>
        <p:nvCxnSpPr>
          <p:cNvPr id="16" name="Connecteur droit 15">
            <a:extLst>
              <a:ext uri="{FF2B5EF4-FFF2-40B4-BE49-F238E27FC236}">
                <a16:creationId xmlns:a16="http://schemas.microsoft.com/office/drawing/2014/main" id="{216E36B1-79DC-4410-99ED-CFB8000333CF}"/>
              </a:ext>
            </a:extLst>
          </p:cNvPr>
          <p:cNvCxnSpPr>
            <a:cxnSpLocks/>
          </p:cNvCxnSpPr>
          <p:nvPr userDrawn="1"/>
        </p:nvCxnSpPr>
        <p:spPr>
          <a:xfrm>
            <a:off x="614088" y="419490"/>
            <a:ext cx="0" cy="57600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sp>
        <p:nvSpPr>
          <p:cNvPr id="17" name="Sous-titre 2">
            <a:extLst>
              <a:ext uri="{FF2B5EF4-FFF2-40B4-BE49-F238E27FC236}">
                <a16:creationId xmlns:a16="http://schemas.microsoft.com/office/drawing/2014/main" id="{CF8F491A-8BB9-4D24-BB16-5A3EADF9398F}"/>
              </a:ext>
            </a:extLst>
          </p:cNvPr>
          <p:cNvSpPr>
            <a:spLocks noGrp="1"/>
          </p:cNvSpPr>
          <p:nvPr>
            <p:ph type="subTitle" idx="1" hasCustomPrompt="1"/>
          </p:nvPr>
        </p:nvSpPr>
        <p:spPr>
          <a:xfrm>
            <a:off x="774400" y="329791"/>
            <a:ext cx="10579393" cy="861815"/>
          </a:xfrm>
          <a:prstGeom prst="rect">
            <a:avLst/>
          </a:prstGeom>
        </p:spPr>
        <p:txBody>
          <a:bodyPr anchor="ctr"/>
          <a:lstStyle>
            <a:lvl1pPr marL="0" indent="0" algn="l">
              <a:lnSpc>
                <a:spcPts val="4500"/>
              </a:lnSpc>
              <a:spcBef>
                <a:spcPts val="0"/>
              </a:spcBef>
              <a:buNone/>
              <a:defRPr sz="4500" cap="none" baseline="0">
                <a:solidFill>
                  <a:schemeClr val="tx2"/>
                </a:solidFill>
                <a:latin typeface="+mj-lt"/>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titre</a:t>
            </a:r>
          </a:p>
        </p:txBody>
      </p:sp>
      <p:sp>
        <p:nvSpPr>
          <p:cNvPr id="20" name="Espace réservé du texte 3">
            <a:extLst>
              <a:ext uri="{FF2B5EF4-FFF2-40B4-BE49-F238E27FC236}">
                <a16:creationId xmlns:a16="http://schemas.microsoft.com/office/drawing/2014/main" id="{B2CB9EBC-0242-4F15-AA97-A1F959808C5C}"/>
              </a:ext>
            </a:extLst>
          </p:cNvPr>
          <p:cNvSpPr>
            <a:spLocks noGrp="1"/>
          </p:cNvSpPr>
          <p:nvPr>
            <p:ph type="body" sz="half" idx="2" hasCustomPrompt="1"/>
          </p:nvPr>
        </p:nvSpPr>
        <p:spPr>
          <a:xfrm>
            <a:off x="774400" y="1396538"/>
            <a:ext cx="10579393" cy="4754880"/>
          </a:xfrm>
          <a:prstGeom prst="rect">
            <a:avLst/>
          </a:prstGeom>
        </p:spPr>
        <p:txBody>
          <a:bodyPr/>
          <a:lstStyle>
            <a:lvl1pPr marL="0" indent="0">
              <a:lnSpc>
                <a:spcPct val="100000"/>
              </a:lnSpc>
              <a:buNone/>
              <a:defRPr sz="3000">
                <a:solidFill>
                  <a:schemeClr val="tx1"/>
                </a:solidFill>
                <a:latin typeface="+mn-lt"/>
                <a:ea typeface="Open Sans" panose="020B0606030504020204" pitchFamily="34" charset="0"/>
                <a:cs typeface="Open Sans" panose="020B0606030504020204" pitchFamily="34" charset="0"/>
              </a:defRPr>
            </a:lvl1pPr>
            <a:lvl2pPr marL="914400" indent="-288000">
              <a:lnSpc>
                <a:spcPct val="100000"/>
              </a:lnSpc>
              <a:buFont typeface="Wingdings" panose="05000000000000000000" pitchFamily="2" charset="2"/>
              <a:buChar char="§"/>
              <a:defRPr sz="2600"/>
            </a:lvl2pPr>
            <a:lvl3pPr marL="1257300" indent="-288000">
              <a:lnSpc>
                <a:spcPct val="100000"/>
              </a:lnSpc>
              <a:buClr>
                <a:schemeClr val="bg2"/>
              </a:buClr>
              <a:buFont typeface="Wingdings" panose="05000000000000000000" pitchFamily="2" charset="2"/>
              <a:buChar char="§"/>
              <a:defRPr sz="2200"/>
            </a:lvl3pPr>
            <a:lvl4pPr marL="1714500" indent="-288000">
              <a:lnSpc>
                <a:spcPct val="100000"/>
              </a:lnSpc>
              <a:buClr>
                <a:schemeClr val="accent1"/>
              </a:buClr>
              <a:buFont typeface="Wingdings" panose="05000000000000000000" pitchFamily="2" charset="2"/>
              <a:buChar char="§"/>
              <a:defRPr sz="2000"/>
            </a:lvl4pPr>
            <a:lvl5pPr marL="2171700" indent="-288000">
              <a:lnSpc>
                <a:spcPct val="100000"/>
              </a:lnSpc>
              <a:buClr>
                <a:schemeClr val="accent1"/>
              </a:buClr>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a:p>
            <a:pPr lvl="1">
              <a:buClr>
                <a:schemeClr val="accent6"/>
              </a:buClr>
            </a:pPr>
            <a:r>
              <a:rPr lang="fr-FR" dirty="0"/>
              <a:t>Deuxième niveau</a:t>
            </a:r>
          </a:p>
          <a:p>
            <a:pPr lvl="2"/>
            <a:r>
              <a:rPr lang="fr-FR" dirty="0"/>
              <a:t>Troisième niveau</a:t>
            </a:r>
          </a:p>
          <a:p>
            <a:pPr lvl="3">
              <a:buClr>
                <a:schemeClr val="accent2"/>
              </a:buClr>
            </a:pPr>
            <a:r>
              <a:rPr lang="fr-FR" dirty="0"/>
              <a:t>Quatrième niveau</a:t>
            </a:r>
          </a:p>
          <a:p>
            <a:pPr lvl="4"/>
            <a:r>
              <a:rPr lang="fr-FR" dirty="0"/>
              <a:t>Cinquième niveau</a:t>
            </a:r>
          </a:p>
          <a:p>
            <a:pPr lvl="0"/>
            <a:endParaRPr lang="fr-FR" dirty="0"/>
          </a:p>
        </p:txBody>
      </p:sp>
    </p:spTree>
    <p:extLst>
      <p:ext uri="{BB962C8B-B14F-4D97-AF65-F5344CB8AC3E}">
        <p14:creationId xmlns:p14="http://schemas.microsoft.com/office/powerpoint/2010/main" val="3274104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ous titre et contenu">
    <p:spTree>
      <p:nvGrpSpPr>
        <p:cNvPr id="1" name=""/>
        <p:cNvGrpSpPr/>
        <p:nvPr/>
      </p:nvGrpSpPr>
      <p:grpSpPr>
        <a:xfrm>
          <a:off x="0" y="0"/>
          <a:ext cx="0" cy="0"/>
          <a:chOff x="0" y="0"/>
          <a:chExt cx="0" cy="0"/>
        </a:xfrm>
      </p:grpSpPr>
      <p:sp>
        <p:nvSpPr>
          <p:cNvPr id="12" name="Espace réservé du pied de page 4">
            <a:extLst>
              <a:ext uri="{FF2B5EF4-FFF2-40B4-BE49-F238E27FC236}">
                <a16:creationId xmlns:a16="http://schemas.microsoft.com/office/drawing/2014/main" id="{8CD24286-030B-4AAA-B90B-A0FFA043C171}"/>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l"/>
            <a:endParaRPr lang="fr-FR" dirty="0"/>
          </a:p>
        </p:txBody>
      </p:sp>
      <p:sp>
        <p:nvSpPr>
          <p:cNvPr id="13" name="Espace réservé du numéro de diapositive 5">
            <a:extLst>
              <a:ext uri="{FF2B5EF4-FFF2-40B4-BE49-F238E27FC236}">
                <a16:creationId xmlns:a16="http://schemas.microsoft.com/office/drawing/2014/main" id="{7D9A73EF-85D9-43B9-85E0-90B78FBD934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823CACED-9BE9-459D-B38D-37F25C6C6142}" type="slidenum">
              <a:rPr lang="fr-FR" smtClean="0"/>
              <a:pPr/>
              <a:t>‹N°›</a:t>
            </a:fld>
            <a:endParaRPr lang="fr-FR" dirty="0"/>
          </a:p>
        </p:txBody>
      </p:sp>
      <p:cxnSp>
        <p:nvCxnSpPr>
          <p:cNvPr id="16" name="Connecteur droit 15">
            <a:extLst>
              <a:ext uri="{FF2B5EF4-FFF2-40B4-BE49-F238E27FC236}">
                <a16:creationId xmlns:a16="http://schemas.microsoft.com/office/drawing/2014/main" id="{216E36B1-79DC-4410-99ED-CFB8000333CF}"/>
              </a:ext>
            </a:extLst>
          </p:cNvPr>
          <p:cNvCxnSpPr>
            <a:cxnSpLocks/>
          </p:cNvCxnSpPr>
          <p:nvPr userDrawn="1"/>
        </p:nvCxnSpPr>
        <p:spPr>
          <a:xfrm>
            <a:off x="614088" y="419490"/>
            <a:ext cx="0" cy="57600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sp>
        <p:nvSpPr>
          <p:cNvPr id="7" name="Espace réservé du texte 3">
            <a:extLst>
              <a:ext uri="{FF2B5EF4-FFF2-40B4-BE49-F238E27FC236}">
                <a16:creationId xmlns:a16="http://schemas.microsoft.com/office/drawing/2014/main" id="{DCC29175-A4C0-4E3C-8539-8D2A217D9031}"/>
              </a:ext>
            </a:extLst>
          </p:cNvPr>
          <p:cNvSpPr>
            <a:spLocks noGrp="1"/>
          </p:cNvSpPr>
          <p:nvPr>
            <p:ph type="body" sz="half" idx="2" hasCustomPrompt="1"/>
          </p:nvPr>
        </p:nvSpPr>
        <p:spPr>
          <a:xfrm>
            <a:off x="774400" y="1396538"/>
            <a:ext cx="10579393" cy="492420"/>
          </a:xfrm>
          <a:prstGeom prst="rect">
            <a:avLst/>
          </a:prstGeom>
        </p:spPr>
        <p:txBody>
          <a:bodyPr/>
          <a:lstStyle>
            <a:lvl1pPr marL="0" indent="0">
              <a:buNone/>
              <a:defRPr sz="2800" b="1">
                <a:solidFill>
                  <a:srgbClr val="92D050"/>
                </a:solidFill>
                <a:latin typeface="+mn-lt"/>
                <a:ea typeface="Open Sans" panose="020B0606030504020204" pitchFamily="34" charset="0"/>
                <a:cs typeface="Open Sans" panose="020B0606030504020204" pitchFamily="34" charset="0"/>
              </a:defRPr>
            </a:lvl1pPr>
            <a:lvl2pPr marL="0" indent="0">
              <a:buFont typeface="Wingdings" panose="05000000000000000000" pitchFamily="2" charset="2"/>
              <a:buNone/>
              <a:defRPr sz="2600"/>
            </a:lvl2pPr>
            <a:lvl3pPr marL="1257300" indent="-288000">
              <a:buClr>
                <a:schemeClr val="tx2"/>
              </a:buClr>
              <a:buFont typeface="Wingdings" panose="05000000000000000000" pitchFamily="2" charset="2"/>
              <a:buChar char="§"/>
              <a:defRPr sz="2200"/>
            </a:lvl3pPr>
            <a:lvl4pPr marL="1714500" indent="-288000">
              <a:buFont typeface="Wingdings" panose="05000000000000000000" pitchFamily="2" charset="2"/>
              <a:buChar char="§"/>
              <a:defRPr sz="2000"/>
            </a:lvl4pPr>
            <a:lvl5pPr marL="2171700" indent="-288000">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 titre</a:t>
            </a:r>
          </a:p>
          <a:p>
            <a:pPr lvl="0"/>
            <a:endParaRPr lang="fr-FR" dirty="0"/>
          </a:p>
        </p:txBody>
      </p:sp>
      <p:sp>
        <p:nvSpPr>
          <p:cNvPr id="14" name="Espace réservé du texte 3">
            <a:extLst>
              <a:ext uri="{FF2B5EF4-FFF2-40B4-BE49-F238E27FC236}">
                <a16:creationId xmlns:a16="http://schemas.microsoft.com/office/drawing/2014/main" id="{9278E8BD-AA28-4B05-8AEC-1C1B8125D706}"/>
              </a:ext>
            </a:extLst>
          </p:cNvPr>
          <p:cNvSpPr>
            <a:spLocks noGrp="1"/>
          </p:cNvSpPr>
          <p:nvPr>
            <p:ph type="body" sz="half" idx="10" hasCustomPrompt="1"/>
          </p:nvPr>
        </p:nvSpPr>
        <p:spPr>
          <a:xfrm>
            <a:off x="774400" y="2045368"/>
            <a:ext cx="10579393" cy="4106050"/>
          </a:xfrm>
          <a:prstGeom prst="rect">
            <a:avLst/>
          </a:prstGeom>
        </p:spPr>
        <p:txBody>
          <a:bodyPr/>
          <a:lstStyle>
            <a:lvl1pPr marL="0" indent="0">
              <a:buNone/>
              <a:defRPr sz="3000">
                <a:solidFill>
                  <a:schemeClr val="tx1"/>
                </a:solidFill>
                <a:latin typeface="+mn-lt"/>
                <a:ea typeface="Open Sans" panose="020B0606030504020204" pitchFamily="34" charset="0"/>
                <a:cs typeface="Open Sans" panose="020B0606030504020204" pitchFamily="34" charset="0"/>
              </a:defRPr>
            </a:lvl1pPr>
            <a:lvl2pPr marL="914400" indent="-288000">
              <a:buFont typeface="Wingdings" panose="05000000000000000000" pitchFamily="2" charset="2"/>
              <a:buChar char="§"/>
              <a:defRPr sz="2600"/>
            </a:lvl2pPr>
            <a:lvl3pPr marL="1257300" indent="-288000">
              <a:buClr>
                <a:schemeClr val="bg2"/>
              </a:buClr>
              <a:buFont typeface="Wingdings" panose="05000000000000000000" pitchFamily="2" charset="2"/>
              <a:buChar char="§"/>
              <a:defRPr sz="2200"/>
            </a:lvl3pPr>
            <a:lvl4pPr marL="1714500" indent="-288000">
              <a:buClr>
                <a:schemeClr val="accent1"/>
              </a:buClr>
              <a:buFont typeface="Wingdings" panose="05000000000000000000" pitchFamily="2" charset="2"/>
              <a:buChar char="§"/>
              <a:defRPr sz="2000"/>
            </a:lvl4pPr>
            <a:lvl5pPr marL="2171700" indent="-288000">
              <a:buClr>
                <a:schemeClr val="accent1"/>
              </a:buClr>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a:p>
            <a:pPr lvl="1">
              <a:buClr>
                <a:schemeClr val="accent6"/>
              </a:buClr>
            </a:pPr>
            <a:r>
              <a:rPr lang="fr-FR" dirty="0"/>
              <a:t>Deuxième niveau</a:t>
            </a:r>
          </a:p>
          <a:p>
            <a:pPr lvl="2"/>
            <a:r>
              <a:rPr lang="fr-FR" dirty="0"/>
              <a:t>Troisième niveau</a:t>
            </a:r>
          </a:p>
          <a:p>
            <a:pPr lvl="3">
              <a:buClr>
                <a:schemeClr val="accent2"/>
              </a:buClr>
            </a:pPr>
            <a:r>
              <a:rPr lang="fr-FR" dirty="0"/>
              <a:t>Quatrième niveau</a:t>
            </a:r>
          </a:p>
          <a:p>
            <a:pPr lvl="4"/>
            <a:r>
              <a:rPr lang="fr-FR" dirty="0"/>
              <a:t>Cinquième niveau</a:t>
            </a:r>
          </a:p>
          <a:p>
            <a:pPr lvl="0"/>
            <a:endParaRPr lang="fr-FR" dirty="0"/>
          </a:p>
        </p:txBody>
      </p:sp>
      <p:sp>
        <p:nvSpPr>
          <p:cNvPr id="18" name="Sous-titre 2">
            <a:extLst>
              <a:ext uri="{FF2B5EF4-FFF2-40B4-BE49-F238E27FC236}">
                <a16:creationId xmlns:a16="http://schemas.microsoft.com/office/drawing/2014/main" id="{7CC6F772-58D7-4E14-8E2F-03271D228B10}"/>
              </a:ext>
            </a:extLst>
          </p:cNvPr>
          <p:cNvSpPr>
            <a:spLocks noGrp="1"/>
          </p:cNvSpPr>
          <p:nvPr>
            <p:ph type="subTitle" idx="1" hasCustomPrompt="1"/>
          </p:nvPr>
        </p:nvSpPr>
        <p:spPr>
          <a:xfrm>
            <a:off x="774400" y="329791"/>
            <a:ext cx="10579393" cy="861815"/>
          </a:xfrm>
          <a:prstGeom prst="rect">
            <a:avLst/>
          </a:prstGeom>
        </p:spPr>
        <p:txBody>
          <a:bodyPr anchor="ctr"/>
          <a:lstStyle>
            <a:lvl1pPr marL="0" indent="0" algn="l">
              <a:lnSpc>
                <a:spcPts val="4500"/>
              </a:lnSpc>
              <a:spcBef>
                <a:spcPts val="0"/>
              </a:spcBef>
              <a:buNone/>
              <a:defRPr sz="4500" cap="none" baseline="0">
                <a:solidFill>
                  <a:schemeClr val="tx2"/>
                </a:solidFill>
                <a:latin typeface="+mj-lt"/>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titre</a:t>
            </a:r>
          </a:p>
        </p:txBody>
      </p:sp>
    </p:spTree>
    <p:extLst>
      <p:ext uri="{BB962C8B-B14F-4D97-AF65-F5344CB8AC3E}">
        <p14:creationId xmlns:p14="http://schemas.microsoft.com/office/powerpoint/2010/main" val="152743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et contenu 2 colonnes">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26979131-BB52-4C71-883A-10DC422FCD13}"/>
              </a:ext>
            </a:extLst>
          </p:cNvPr>
          <p:cNvCxnSpPr>
            <a:cxnSpLocks/>
          </p:cNvCxnSpPr>
          <p:nvPr userDrawn="1"/>
        </p:nvCxnSpPr>
        <p:spPr>
          <a:xfrm>
            <a:off x="614088" y="419490"/>
            <a:ext cx="0" cy="57600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2EC53798-140C-4658-BE6D-AF6C5C2BA1BE}"/>
              </a:ext>
            </a:extLst>
          </p:cNvPr>
          <p:cNvCxnSpPr>
            <a:cxnSpLocks/>
          </p:cNvCxnSpPr>
          <p:nvPr userDrawn="1"/>
        </p:nvCxnSpPr>
        <p:spPr>
          <a:xfrm>
            <a:off x="6053383" y="1494603"/>
            <a:ext cx="0" cy="4781506"/>
          </a:xfrm>
          <a:prstGeom prst="line">
            <a:avLst/>
          </a:prstGeom>
          <a:ln w="19050">
            <a:solidFill>
              <a:srgbClr val="00AEEF"/>
            </a:solidFill>
          </a:ln>
        </p:spPr>
        <p:style>
          <a:lnRef idx="1">
            <a:schemeClr val="accent1"/>
          </a:lnRef>
          <a:fillRef idx="0">
            <a:schemeClr val="accent1"/>
          </a:fillRef>
          <a:effectRef idx="0">
            <a:schemeClr val="accent1"/>
          </a:effectRef>
          <a:fontRef idx="minor">
            <a:schemeClr val="tx1"/>
          </a:fontRef>
        </p:style>
      </p:cxnSp>
      <p:sp>
        <p:nvSpPr>
          <p:cNvPr id="14" name="Espace réservé du pied de page 4">
            <a:extLst>
              <a:ext uri="{FF2B5EF4-FFF2-40B4-BE49-F238E27FC236}">
                <a16:creationId xmlns:a16="http://schemas.microsoft.com/office/drawing/2014/main" id="{FC47E56A-A990-49C6-8833-415152F71193}"/>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pPr algn="l"/>
            <a:endParaRPr lang="fr-FR" dirty="0"/>
          </a:p>
        </p:txBody>
      </p:sp>
      <p:sp>
        <p:nvSpPr>
          <p:cNvPr id="15" name="Espace réservé du numéro de diapositive 5">
            <a:extLst>
              <a:ext uri="{FF2B5EF4-FFF2-40B4-BE49-F238E27FC236}">
                <a16:creationId xmlns:a16="http://schemas.microsoft.com/office/drawing/2014/main" id="{3CF09A61-500F-4F96-9BA1-00AE0F289EF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j-lt"/>
              </a:defRPr>
            </a:lvl1pPr>
          </a:lstStyle>
          <a:p>
            <a:fld id="{823CACED-9BE9-459D-B38D-37F25C6C6142}" type="slidenum">
              <a:rPr lang="fr-FR" smtClean="0"/>
              <a:pPr/>
              <a:t>‹N°›</a:t>
            </a:fld>
            <a:endParaRPr lang="fr-FR" dirty="0"/>
          </a:p>
        </p:txBody>
      </p:sp>
      <p:sp>
        <p:nvSpPr>
          <p:cNvPr id="16" name="Espace réservé du texte 3">
            <a:extLst>
              <a:ext uri="{FF2B5EF4-FFF2-40B4-BE49-F238E27FC236}">
                <a16:creationId xmlns:a16="http://schemas.microsoft.com/office/drawing/2014/main" id="{4145B939-7343-4C4F-B8FC-434ADCE23948}"/>
              </a:ext>
            </a:extLst>
          </p:cNvPr>
          <p:cNvSpPr>
            <a:spLocks noGrp="1"/>
          </p:cNvSpPr>
          <p:nvPr>
            <p:ph type="body" sz="half" idx="2" hasCustomPrompt="1"/>
          </p:nvPr>
        </p:nvSpPr>
        <p:spPr>
          <a:xfrm>
            <a:off x="774401" y="1351115"/>
            <a:ext cx="5052822" cy="4754880"/>
          </a:xfrm>
          <a:prstGeom prst="rect">
            <a:avLst/>
          </a:prstGeom>
        </p:spPr>
        <p:txBody>
          <a:bodyPr/>
          <a:lstStyle>
            <a:lvl1pPr marL="0" indent="0">
              <a:lnSpc>
                <a:spcPct val="100000"/>
              </a:lnSpc>
              <a:buNone/>
              <a:defRPr sz="3000">
                <a:solidFill>
                  <a:schemeClr val="tx1"/>
                </a:solidFill>
                <a:latin typeface="+mn-lt"/>
                <a:ea typeface="Open Sans" panose="020B0606030504020204" pitchFamily="34" charset="0"/>
                <a:cs typeface="Open Sans" panose="020B0606030504020204" pitchFamily="34" charset="0"/>
              </a:defRPr>
            </a:lvl1pPr>
            <a:lvl2pPr marL="914400" indent="-288000">
              <a:lnSpc>
                <a:spcPct val="100000"/>
              </a:lnSpc>
              <a:buFont typeface="Wingdings" panose="05000000000000000000" pitchFamily="2" charset="2"/>
              <a:buChar char="§"/>
              <a:defRPr sz="2600"/>
            </a:lvl2pPr>
            <a:lvl3pPr marL="1257300" indent="-288000">
              <a:lnSpc>
                <a:spcPct val="100000"/>
              </a:lnSpc>
              <a:buClr>
                <a:schemeClr val="tx2"/>
              </a:buClr>
              <a:buFont typeface="Wingdings" panose="05000000000000000000" pitchFamily="2" charset="2"/>
              <a:buChar char="§"/>
              <a:defRPr sz="2200"/>
            </a:lvl3pPr>
            <a:lvl4pPr marL="1714500" indent="-288000">
              <a:lnSpc>
                <a:spcPct val="100000"/>
              </a:lnSpc>
              <a:buFont typeface="Wingdings" panose="05000000000000000000" pitchFamily="2" charset="2"/>
              <a:buChar char="§"/>
              <a:defRPr sz="2000"/>
            </a:lvl4pPr>
            <a:lvl5pPr marL="2171700" indent="-288000">
              <a:lnSpc>
                <a:spcPct val="100000"/>
              </a:lnSpc>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a:p>
            <a:pPr lvl="1">
              <a:buClr>
                <a:schemeClr val="accent6"/>
              </a:buClr>
            </a:pPr>
            <a:r>
              <a:rPr lang="fr-FR" dirty="0"/>
              <a:t>Deuxième niveau</a:t>
            </a:r>
          </a:p>
          <a:p>
            <a:pPr lvl="2"/>
            <a:r>
              <a:rPr lang="fr-FR" dirty="0"/>
              <a:t>Troisième niveau</a:t>
            </a:r>
          </a:p>
          <a:p>
            <a:pPr lvl="3">
              <a:buClr>
                <a:schemeClr val="accent2"/>
              </a:buClr>
            </a:pPr>
            <a:r>
              <a:rPr lang="fr-FR" dirty="0"/>
              <a:t>Quatrième niveau</a:t>
            </a:r>
          </a:p>
          <a:p>
            <a:pPr lvl="4"/>
            <a:r>
              <a:rPr lang="fr-FR" dirty="0"/>
              <a:t>Cinquième niveau</a:t>
            </a:r>
          </a:p>
          <a:p>
            <a:pPr lvl="0"/>
            <a:endParaRPr lang="fr-FR" dirty="0"/>
          </a:p>
        </p:txBody>
      </p:sp>
      <p:sp>
        <p:nvSpPr>
          <p:cNvPr id="17" name="Espace réservé du texte 3">
            <a:extLst>
              <a:ext uri="{FF2B5EF4-FFF2-40B4-BE49-F238E27FC236}">
                <a16:creationId xmlns:a16="http://schemas.microsoft.com/office/drawing/2014/main" id="{B015A21D-1DA1-4E91-9AF3-1F40041A0DBD}"/>
              </a:ext>
            </a:extLst>
          </p:cNvPr>
          <p:cNvSpPr>
            <a:spLocks noGrp="1"/>
          </p:cNvSpPr>
          <p:nvPr>
            <p:ph type="body" sz="half" idx="10" hasCustomPrompt="1"/>
          </p:nvPr>
        </p:nvSpPr>
        <p:spPr>
          <a:xfrm>
            <a:off x="6279544" y="1351115"/>
            <a:ext cx="5052822" cy="4754880"/>
          </a:xfrm>
          <a:prstGeom prst="rect">
            <a:avLst/>
          </a:prstGeom>
        </p:spPr>
        <p:txBody>
          <a:bodyPr/>
          <a:lstStyle>
            <a:lvl1pPr marL="0" indent="0">
              <a:lnSpc>
                <a:spcPct val="100000"/>
              </a:lnSpc>
              <a:buNone/>
              <a:defRPr sz="3000">
                <a:solidFill>
                  <a:schemeClr val="tx1"/>
                </a:solidFill>
                <a:latin typeface="+mn-lt"/>
                <a:ea typeface="Open Sans" panose="020B0606030504020204" pitchFamily="34" charset="0"/>
                <a:cs typeface="Open Sans" panose="020B0606030504020204" pitchFamily="34" charset="0"/>
              </a:defRPr>
            </a:lvl1pPr>
            <a:lvl2pPr marL="914400" indent="-288000">
              <a:lnSpc>
                <a:spcPct val="100000"/>
              </a:lnSpc>
              <a:buFont typeface="Wingdings" panose="05000000000000000000" pitchFamily="2" charset="2"/>
              <a:buChar char="§"/>
              <a:defRPr sz="2600"/>
            </a:lvl2pPr>
            <a:lvl3pPr marL="1257300" indent="-288000">
              <a:lnSpc>
                <a:spcPct val="100000"/>
              </a:lnSpc>
              <a:buClr>
                <a:schemeClr val="tx2"/>
              </a:buClr>
              <a:buFont typeface="Wingdings" panose="05000000000000000000" pitchFamily="2" charset="2"/>
              <a:buChar char="§"/>
              <a:defRPr sz="2200"/>
            </a:lvl3pPr>
            <a:lvl4pPr marL="1714500" indent="-288000">
              <a:lnSpc>
                <a:spcPct val="100000"/>
              </a:lnSpc>
              <a:buFont typeface="Wingdings" panose="05000000000000000000" pitchFamily="2" charset="2"/>
              <a:buChar char="§"/>
              <a:defRPr sz="2000"/>
            </a:lvl4pPr>
            <a:lvl5pPr marL="2171700" indent="-288000">
              <a:lnSpc>
                <a:spcPct val="100000"/>
              </a:lnSpc>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a:p>
            <a:pPr lvl="1">
              <a:buClr>
                <a:schemeClr val="accent6"/>
              </a:buClr>
            </a:pPr>
            <a:r>
              <a:rPr lang="fr-FR" dirty="0"/>
              <a:t>Deuxième niveau</a:t>
            </a:r>
          </a:p>
          <a:p>
            <a:pPr lvl="2"/>
            <a:r>
              <a:rPr lang="fr-FR" dirty="0"/>
              <a:t>Troisième niveau</a:t>
            </a:r>
          </a:p>
          <a:p>
            <a:pPr lvl="3">
              <a:buClr>
                <a:schemeClr val="accent2"/>
              </a:buClr>
            </a:pPr>
            <a:r>
              <a:rPr lang="fr-FR" dirty="0"/>
              <a:t>Quatrième niveau</a:t>
            </a:r>
          </a:p>
          <a:p>
            <a:pPr lvl="4"/>
            <a:r>
              <a:rPr lang="fr-FR" dirty="0"/>
              <a:t>Cinquième niveau</a:t>
            </a:r>
          </a:p>
          <a:p>
            <a:pPr lvl="0"/>
            <a:endParaRPr lang="fr-FR" dirty="0"/>
          </a:p>
        </p:txBody>
      </p:sp>
      <p:sp>
        <p:nvSpPr>
          <p:cNvPr id="19" name="Sous-titre 2">
            <a:extLst>
              <a:ext uri="{FF2B5EF4-FFF2-40B4-BE49-F238E27FC236}">
                <a16:creationId xmlns:a16="http://schemas.microsoft.com/office/drawing/2014/main" id="{B8A9628F-C095-4438-A939-5F0668CCD771}"/>
              </a:ext>
            </a:extLst>
          </p:cNvPr>
          <p:cNvSpPr>
            <a:spLocks noGrp="1"/>
          </p:cNvSpPr>
          <p:nvPr>
            <p:ph type="subTitle" idx="1" hasCustomPrompt="1"/>
          </p:nvPr>
        </p:nvSpPr>
        <p:spPr>
          <a:xfrm>
            <a:off x="774400" y="329791"/>
            <a:ext cx="10579393" cy="861815"/>
          </a:xfrm>
          <a:prstGeom prst="rect">
            <a:avLst/>
          </a:prstGeom>
        </p:spPr>
        <p:txBody>
          <a:bodyPr anchor="ctr"/>
          <a:lstStyle>
            <a:lvl1pPr marL="0" indent="0" algn="l">
              <a:lnSpc>
                <a:spcPts val="4500"/>
              </a:lnSpc>
              <a:spcBef>
                <a:spcPts val="0"/>
              </a:spcBef>
              <a:buNone/>
              <a:defRPr sz="4500" cap="none" baseline="0">
                <a:solidFill>
                  <a:schemeClr val="tx2"/>
                </a:solidFill>
                <a:latin typeface="+mj-lt"/>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titre</a:t>
            </a:r>
          </a:p>
        </p:txBody>
      </p:sp>
    </p:spTree>
    <p:extLst>
      <p:ext uri="{BB962C8B-B14F-4D97-AF65-F5344CB8AC3E}">
        <p14:creationId xmlns:p14="http://schemas.microsoft.com/office/powerpoint/2010/main" val="660555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contenu texte image">
    <p:spTree>
      <p:nvGrpSpPr>
        <p:cNvPr id="1" name=""/>
        <p:cNvGrpSpPr/>
        <p:nvPr/>
      </p:nvGrpSpPr>
      <p:grpSpPr>
        <a:xfrm>
          <a:off x="0" y="0"/>
          <a:ext cx="0" cy="0"/>
          <a:chOff x="0" y="0"/>
          <a:chExt cx="0" cy="0"/>
        </a:xfrm>
      </p:grpSpPr>
      <p:cxnSp>
        <p:nvCxnSpPr>
          <p:cNvPr id="11" name="Connecteur droit 10">
            <a:extLst>
              <a:ext uri="{FF2B5EF4-FFF2-40B4-BE49-F238E27FC236}">
                <a16:creationId xmlns:a16="http://schemas.microsoft.com/office/drawing/2014/main" id="{26979131-BB52-4C71-883A-10DC422FCD13}"/>
              </a:ext>
            </a:extLst>
          </p:cNvPr>
          <p:cNvCxnSpPr>
            <a:cxnSpLocks/>
          </p:cNvCxnSpPr>
          <p:nvPr userDrawn="1"/>
        </p:nvCxnSpPr>
        <p:spPr>
          <a:xfrm>
            <a:off x="614088" y="419490"/>
            <a:ext cx="0" cy="576000"/>
          </a:xfrm>
          <a:prstGeom prst="line">
            <a:avLst/>
          </a:prstGeom>
          <a:ln w="76200">
            <a:solidFill>
              <a:srgbClr val="00AEEF"/>
            </a:solidFill>
          </a:ln>
        </p:spPr>
        <p:style>
          <a:lnRef idx="1">
            <a:schemeClr val="accent1"/>
          </a:lnRef>
          <a:fillRef idx="0">
            <a:schemeClr val="accent1"/>
          </a:fillRef>
          <a:effectRef idx="0">
            <a:schemeClr val="accent1"/>
          </a:effectRef>
          <a:fontRef idx="minor">
            <a:schemeClr val="tx1"/>
          </a:fontRef>
        </p:style>
      </p:cxnSp>
      <p:sp>
        <p:nvSpPr>
          <p:cNvPr id="14" name="Espace réservé pour une image  2">
            <a:extLst>
              <a:ext uri="{FF2B5EF4-FFF2-40B4-BE49-F238E27FC236}">
                <a16:creationId xmlns:a16="http://schemas.microsoft.com/office/drawing/2014/main" id="{BFF86FA7-0D12-4B43-9AF1-7A920CABD198}"/>
              </a:ext>
            </a:extLst>
          </p:cNvPr>
          <p:cNvSpPr>
            <a:spLocks noGrp="1"/>
          </p:cNvSpPr>
          <p:nvPr>
            <p:ph type="pic" idx="1"/>
          </p:nvPr>
        </p:nvSpPr>
        <p:spPr>
          <a:xfrm>
            <a:off x="6096000" y="1396538"/>
            <a:ext cx="5257794" cy="4780425"/>
          </a:xfrm>
          <a:prstGeom prst="rect">
            <a:avLst/>
          </a:prstGeom>
        </p:spPr>
        <p:txBody>
          <a:bodyPr/>
          <a:lstStyle>
            <a:lvl1pPr marL="0" indent="0">
              <a:buNone/>
              <a:defRPr sz="25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5" name="Espace réservé du pied de page 4">
            <a:extLst>
              <a:ext uri="{FF2B5EF4-FFF2-40B4-BE49-F238E27FC236}">
                <a16:creationId xmlns:a16="http://schemas.microsoft.com/office/drawing/2014/main" id="{1254A2A7-D3FF-4B9F-8499-236C1729020C}"/>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accent2"/>
                </a:solidFill>
                <a:latin typeface="+mj-lt"/>
              </a:defRPr>
            </a:lvl1pPr>
          </a:lstStyle>
          <a:p>
            <a:pPr algn="l"/>
            <a:endParaRPr lang="fr-FR" dirty="0"/>
          </a:p>
        </p:txBody>
      </p:sp>
      <p:sp>
        <p:nvSpPr>
          <p:cNvPr id="16" name="Espace réservé du numéro de diapositive 5">
            <a:extLst>
              <a:ext uri="{FF2B5EF4-FFF2-40B4-BE49-F238E27FC236}">
                <a16:creationId xmlns:a16="http://schemas.microsoft.com/office/drawing/2014/main" id="{8865567C-0C77-449F-AE5A-BC4EFE1FB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2"/>
                </a:solidFill>
                <a:latin typeface="+mj-lt"/>
              </a:defRPr>
            </a:lvl1pPr>
          </a:lstStyle>
          <a:p>
            <a:fld id="{823CACED-9BE9-459D-B38D-37F25C6C6142}" type="slidenum">
              <a:rPr lang="fr-FR" smtClean="0"/>
              <a:pPr/>
              <a:t>‹N°›</a:t>
            </a:fld>
            <a:endParaRPr lang="fr-FR" dirty="0"/>
          </a:p>
        </p:txBody>
      </p:sp>
      <p:sp>
        <p:nvSpPr>
          <p:cNvPr id="17" name="Espace réservé du texte 3">
            <a:extLst>
              <a:ext uri="{FF2B5EF4-FFF2-40B4-BE49-F238E27FC236}">
                <a16:creationId xmlns:a16="http://schemas.microsoft.com/office/drawing/2014/main" id="{F42EB073-9926-4799-AB73-4F415F17B447}"/>
              </a:ext>
            </a:extLst>
          </p:cNvPr>
          <p:cNvSpPr>
            <a:spLocks noGrp="1"/>
          </p:cNvSpPr>
          <p:nvPr>
            <p:ph type="body" sz="half" idx="2" hasCustomPrompt="1"/>
          </p:nvPr>
        </p:nvSpPr>
        <p:spPr>
          <a:xfrm>
            <a:off x="774401" y="1396537"/>
            <a:ext cx="5052822" cy="4780425"/>
          </a:xfrm>
          <a:prstGeom prst="rect">
            <a:avLst/>
          </a:prstGeom>
        </p:spPr>
        <p:txBody>
          <a:bodyPr/>
          <a:lstStyle>
            <a:lvl1pPr marL="0" indent="0">
              <a:lnSpc>
                <a:spcPct val="100000"/>
              </a:lnSpc>
              <a:buNone/>
              <a:defRPr sz="3000">
                <a:solidFill>
                  <a:schemeClr val="tx1"/>
                </a:solidFill>
                <a:latin typeface="+mn-lt"/>
                <a:ea typeface="Open Sans" panose="020B0606030504020204" pitchFamily="34" charset="0"/>
                <a:cs typeface="Open Sans" panose="020B0606030504020204" pitchFamily="34" charset="0"/>
              </a:defRPr>
            </a:lvl1pPr>
            <a:lvl2pPr marL="914400" indent="-288000">
              <a:lnSpc>
                <a:spcPct val="100000"/>
              </a:lnSpc>
              <a:buFont typeface="Wingdings" panose="05000000000000000000" pitchFamily="2" charset="2"/>
              <a:buChar char="§"/>
              <a:defRPr sz="2600"/>
            </a:lvl2pPr>
            <a:lvl3pPr marL="1257300" indent="-288000">
              <a:lnSpc>
                <a:spcPct val="100000"/>
              </a:lnSpc>
              <a:buClr>
                <a:schemeClr val="tx2"/>
              </a:buClr>
              <a:buFont typeface="Wingdings" panose="05000000000000000000" pitchFamily="2" charset="2"/>
              <a:buChar char="§"/>
              <a:defRPr sz="2200"/>
            </a:lvl3pPr>
            <a:lvl4pPr marL="1714500" indent="-288000">
              <a:lnSpc>
                <a:spcPct val="100000"/>
              </a:lnSpc>
              <a:buFont typeface="Wingdings" panose="05000000000000000000" pitchFamily="2" charset="2"/>
              <a:buChar char="§"/>
              <a:defRPr sz="2000"/>
            </a:lvl4pPr>
            <a:lvl5pPr marL="2171700" indent="-288000">
              <a:lnSpc>
                <a:spcPct val="100000"/>
              </a:lnSpc>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Cliquez pour modifier le texte</a:t>
            </a:r>
          </a:p>
          <a:p>
            <a:pPr lvl="1">
              <a:buClr>
                <a:schemeClr val="accent6"/>
              </a:buClr>
            </a:pPr>
            <a:r>
              <a:rPr lang="fr-FR" dirty="0"/>
              <a:t>Deuxième niveau</a:t>
            </a:r>
          </a:p>
          <a:p>
            <a:pPr lvl="2"/>
            <a:r>
              <a:rPr lang="fr-FR" dirty="0"/>
              <a:t>Troisième niveau</a:t>
            </a:r>
          </a:p>
          <a:p>
            <a:pPr lvl="3">
              <a:buClr>
                <a:schemeClr val="accent2"/>
              </a:buClr>
            </a:pPr>
            <a:r>
              <a:rPr lang="fr-FR" dirty="0"/>
              <a:t>Quatrième niveau</a:t>
            </a:r>
          </a:p>
          <a:p>
            <a:pPr lvl="4"/>
            <a:r>
              <a:rPr lang="fr-FR" dirty="0"/>
              <a:t>Cinquième niveau</a:t>
            </a:r>
          </a:p>
          <a:p>
            <a:pPr lvl="0"/>
            <a:endParaRPr lang="fr-FR" dirty="0"/>
          </a:p>
        </p:txBody>
      </p:sp>
      <p:sp>
        <p:nvSpPr>
          <p:cNvPr id="19" name="Sous-titre 2">
            <a:extLst>
              <a:ext uri="{FF2B5EF4-FFF2-40B4-BE49-F238E27FC236}">
                <a16:creationId xmlns:a16="http://schemas.microsoft.com/office/drawing/2014/main" id="{E189313B-8052-4495-958B-3347D46F3F1C}"/>
              </a:ext>
            </a:extLst>
          </p:cNvPr>
          <p:cNvSpPr>
            <a:spLocks noGrp="1"/>
          </p:cNvSpPr>
          <p:nvPr>
            <p:ph type="subTitle" idx="10" hasCustomPrompt="1"/>
          </p:nvPr>
        </p:nvSpPr>
        <p:spPr>
          <a:xfrm>
            <a:off x="774400" y="329791"/>
            <a:ext cx="10579393" cy="861815"/>
          </a:xfrm>
          <a:prstGeom prst="rect">
            <a:avLst/>
          </a:prstGeom>
        </p:spPr>
        <p:txBody>
          <a:bodyPr anchor="ctr"/>
          <a:lstStyle>
            <a:lvl1pPr marL="0" indent="0" algn="l">
              <a:lnSpc>
                <a:spcPts val="4500"/>
              </a:lnSpc>
              <a:spcBef>
                <a:spcPts val="0"/>
              </a:spcBef>
              <a:buNone/>
              <a:defRPr sz="4500" cap="none" baseline="0">
                <a:solidFill>
                  <a:schemeClr val="tx2"/>
                </a:solidFill>
                <a:latin typeface="+mj-lt"/>
                <a:ea typeface="Open Sans Light" panose="020B0306030504020204" pitchFamily="34" charset="0"/>
                <a:cs typeface="Open Sans Light" panose="020B03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Modifier le titre</a:t>
            </a:r>
          </a:p>
        </p:txBody>
      </p:sp>
    </p:spTree>
    <p:extLst>
      <p:ext uri="{BB962C8B-B14F-4D97-AF65-F5344CB8AC3E}">
        <p14:creationId xmlns:p14="http://schemas.microsoft.com/office/powerpoint/2010/main" val="3247729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 Titre / Partie">
    <p:bg>
      <p:bgPr>
        <a:solidFill>
          <a:srgbClr val="00AEEF"/>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466A57-3DED-4F1D-9B03-991C516B2CE0}"/>
              </a:ext>
            </a:extLst>
          </p:cNvPr>
          <p:cNvSpPr>
            <a:spLocks noGrp="1"/>
          </p:cNvSpPr>
          <p:nvPr>
            <p:ph type="title" hasCustomPrompt="1"/>
          </p:nvPr>
        </p:nvSpPr>
        <p:spPr>
          <a:xfrm>
            <a:off x="1145526" y="1806774"/>
            <a:ext cx="10515599" cy="1800138"/>
          </a:xfrm>
          <a:prstGeom prst="rect">
            <a:avLst/>
          </a:prstGeom>
        </p:spPr>
        <p:txBody>
          <a:bodyPr anchor="t">
            <a:normAutofit/>
          </a:bodyPr>
          <a:lstStyle>
            <a:lvl1pPr>
              <a:lnSpc>
                <a:spcPct val="100000"/>
              </a:lnSpc>
              <a:defRPr sz="5300" cap="all" baseline="0">
                <a:solidFill>
                  <a:schemeClr val="bg1"/>
                </a:solidFill>
                <a:latin typeface="+mn-lt"/>
                <a:ea typeface="Open Sans" panose="020B0606030504020204" pitchFamily="34" charset="0"/>
                <a:cs typeface="Open Sans" panose="020B0606030504020204" pitchFamily="34" charset="0"/>
              </a:defRPr>
            </a:lvl1pPr>
          </a:lstStyle>
          <a:p>
            <a:r>
              <a:rPr lang="fr-FR" dirty="0"/>
              <a:t>Modifier le titre</a:t>
            </a:r>
          </a:p>
        </p:txBody>
      </p:sp>
      <p:cxnSp>
        <p:nvCxnSpPr>
          <p:cNvPr id="7" name="Connecteur droit 6">
            <a:extLst>
              <a:ext uri="{FF2B5EF4-FFF2-40B4-BE49-F238E27FC236}">
                <a16:creationId xmlns:a16="http://schemas.microsoft.com/office/drawing/2014/main" id="{698D502A-3E00-4EF6-91DB-B3DB1E81C315}"/>
              </a:ext>
            </a:extLst>
          </p:cNvPr>
          <p:cNvCxnSpPr>
            <a:cxnSpLocks/>
          </p:cNvCxnSpPr>
          <p:nvPr userDrawn="1"/>
        </p:nvCxnSpPr>
        <p:spPr>
          <a:xfrm>
            <a:off x="795556" y="1806774"/>
            <a:ext cx="0" cy="2418082"/>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Espace réservé du pied de page 4">
            <a:extLst>
              <a:ext uri="{FF2B5EF4-FFF2-40B4-BE49-F238E27FC236}">
                <a16:creationId xmlns:a16="http://schemas.microsoft.com/office/drawing/2014/main" id="{E1114388-0C76-43EB-8FE7-B8FB92FF46C3}"/>
              </a:ext>
            </a:extLst>
          </p:cNvPr>
          <p:cNvSpPr>
            <a:spLocks noGrp="1"/>
          </p:cNvSpPr>
          <p:nvPr>
            <p:ph type="ftr" sz="quarter" idx="3"/>
          </p:nvPr>
        </p:nvSpPr>
        <p:spPr>
          <a:xfrm>
            <a:off x="774401" y="6356350"/>
            <a:ext cx="7378999" cy="365125"/>
          </a:xfrm>
          <a:prstGeom prst="rect">
            <a:avLst/>
          </a:prstGeom>
        </p:spPr>
        <p:txBody>
          <a:bodyPr vert="horz" lIns="91440" tIns="45720" rIns="91440" bIns="45720" rtlCol="0" anchor="ctr"/>
          <a:lstStyle>
            <a:lvl1pPr algn="ctr">
              <a:defRPr sz="1200">
                <a:solidFill>
                  <a:schemeClr val="bg1"/>
                </a:solidFill>
                <a:latin typeface="+mj-lt"/>
              </a:defRPr>
            </a:lvl1pPr>
          </a:lstStyle>
          <a:p>
            <a:pPr algn="l"/>
            <a:endParaRPr lang="fr-FR" dirty="0"/>
          </a:p>
        </p:txBody>
      </p:sp>
      <p:sp>
        <p:nvSpPr>
          <p:cNvPr id="11" name="Espace réservé du numéro de diapositive 5">
            <a:extLst>
              <a:ext uri="{FF2B5EF4-FFF2-40B4-BE49-F238E27FC236}">
                <a16:creationId xmlns:a16="http://schemas.microsoft.com/office/drawing/2014/main" id="{2AC033CE-CF75-4B06-95AD-DB43098A104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latin typeface="+mj-lt"/>
              </a:defRPr>
            </a:lvl1pPr>
          </a:lstStyle>
          <a:p>
            <a:fld id="{823CACED-9BE9-459D-B38D-37F25C6C6142}" type="slidenum">
              <a:rPr lang="fr-FR" smtClean="0"/>
              <a:pPr/>
              <a:t>‹N°›</a:t>
            </a:fld>
            <a:endParaRPr lang="fr-FR" dirty="0"/>
          </a:p>
        </p:txBody>
      </p:sp>
      <p:pic>
        <p:nvPicPr>
          <p:cNvPr id="12" name="Image 11">
            <a:extLst>
              <a:ext uri="{FF2B5EF4-FFF2-40B4-BE49-F238E27FC236}">
                <a16:creationId xmlns:a16="http://schemas.microsoft.com/office/drawing/2014/main" id="{484A5B31-6452-4D49-9570-2BE4A9E9DF55}"/>
              </a:ext>
            </a:extLst>
          </p:cNvPr>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269019" y="433144"/>
            <a:ext cx="8369842" cy="6146742"/>
          </a:xfrm>
          <a:prstGeom prst="rect">
            <a:avLst/>
          </a:prstGeom>
        </p:spPr>
      </p:pic>
      <p:sp>
        <p:nvSpPr>
          <p:cNvPr id="17" name="Espace réservé du texte 3">
            <a:extLst>
              <a:ext uri="{FF2B5EF4-FFF2-40B4-BE49-F238E27FC236}">
                <a16:creationId xmlns:a16="http://schemas.microsoft.com/office/drawing/2014/main" id="{BF4F83AA-A685-42AF-B904-A814CBCF03F8}"/>
              </a:ext>
            </a:extLst>
          </p:cNvPr>
          <p:cNvSpPr>
            <a:spLocks noGrp="1"/>
          </p:cNvSpPr>
          <p:nvPr>
            <p:ph type="body" sz="half" idx="2" hasCustomPrompt="1"/>
          </p:nvPr>
        </p:nvSpPr>
        <p:spPr>
          <a:xfrm>
            <a:off x="1145527" y="3748501"/>
            <a:ext cx="10515599" cy="492421"/>
          </a:xfrm>
          <a:prstGeom prst="rect">
            <a:avLst/>
          </a:prstGeom>
        </p:spPr>
        <p:txBody>
          <a:bodyPr anchor="ctr"/>
          <a:lstStyle>
            <a:lvl1pPr marL="0" indent="0">
              <a:buNone/>
              <a:defRPr sz="2600">
                <a:solidFill>
                  <a:schemeClr val="bg1"/>
                </a:solidFill>
                <a:latin typeface="+mj-lt"/>
                <a:ea typeface="Open Sans" panose="020B0606030504020204" pitchFamily="34" charset="0"/>
                <a:cs typeface="Open Sans" panose="020B0606030504020204" pitchFamily="34" charset="0"/>
              </a:defRPr>
            </a:lvl1pPr>
            <a:lvl2pPr marL="914400" indent="-288000">
              <a:buFont typeface="Wingdings" panose="05000000000000000000" pitchFamily="2" charset="2"/>
              <a:buChar char="§"/>
              <a:defRPr sz="2600"/>
            </a:lvl2pPr>
            <a:lvl3pPr marL="1257300" indent="-288000">
              <a:buClr>
                <a:schemeClr val="tx2"/>
              </a:buClr>
              <a:buFont typeface="Wingdings" panose="05000000000000000000" pitchFamily="2" charset="2"/>
              <a:buChar char="§"/>
              <a:defRPr sz="2200"/>
            </a:lvl3pPr>
            <a:lvl4pPr marL="1714500" indent="-288000">
              <a:buFont typeface="Wingdings" panose="05000000000000000000" pitchFamily="2" charset="2"/>
              <a:buChar char="§"/>
              <a:defRPr sz="2000"/>
            </a:lvl4pPr>
            <a:lvl5pPr marL="2171700" indent="-288000">
              <a:buFont typeface="Wingdings" panose="05000000000000000000" pitchFamily="2" charset="2"/>
              <a:buChar char="§"/>
              <a:defRPr sz="2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Modifier le titre</a:t>
            </a:r>
          </a:p>
        </p:txBody>
      </p:sp>
    </p:spTree>
    <p:extLst>
      <p:ext uri="{BB962C8B-B14F-4D97-AF65-F5344CB8AC3E}">
        <p14:creationId xmlns:p14="http://schemas.microsoft.com/office/powerpoint/2010/main" val="306203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C3EDD2A6-B959-4968-B831-401B65A4DC07}"/>
              </a:ext>
            </a:extLst>
          </p:cNvPr>
          <p:cNvSpPr>
            <a:spLocks noGrp="1"/>
          </p:cNvSpPr>
          <p:nvPr>
            <p:ph type="ftr" sz="quarter" idx="3"/>
          </p:nvPr>
        </p:nvSpPr>
        <p:spPr>
          <a:xfrm>
            <a:off x="774401" y="6356350"/>
            <a:ext cx="9271967" cy="365125"/>
          </a:xfrm>
          <a:prstGeom prst="rect">
            <a:avLst/>
          </a:prstGeom>
        </p:spPr>
        <p:txBody>
          <a:bodyPr vert="horz" lIns="91440" tIns="45720" rIns="91440" bIns="45720" rtlCol="0" anchor="ctr"/>
          <a:lstStyle>
            <a:lvl1pPr algn="ctr">
              <a:defRPr sz="1200">
                <a:solidFill>
                  <a:srgbClr val="6F6F6F"/>
                </a:solidFill>
                <a:latin typeface="+mj-lt"/>
              </a:defRPr>
            </a:lvl1pPr>
          </a:lstStyle>
          <a:p>
            <a:pPr algn="l"/>
            <a:endParaRPr lang="fr-FR" dirty="0"/>
          </a:p>
        </p:txBody>
      </p:sp>
      <p:sp>
        <p:nvSpPr>
          <p:cNvPr id="6" name="Espace réservé du numéro de diapositive 5">
            <a:extLst>
              <a:ext uri="{FF2B5EF4-FFF2-40B4-BE49-F238E27FC236}">
                <a16:creationId xmlns:a16="http://schemas.microsoft.com/office/drawing/2014/main" id="{5960FB21-B7D3-46C2-A20C-5DBCA907FF30}"/>
              </a:ext>
            </a:extLst>
          </p:cNvPr>
          <p:cNvSpPr>
            <a:spLocks noGrp="1"/>
          </p:cNvSpPr>
          <p:nvPr>
            <p:ph type="sldNum" sz="quarter" idx="4"/>
          </p:nvPr>
        </p:nvSpPr>
        <p:spPr>
          <a:xfrm>
            <a:off x="10287000" y="6356350"/>
            <a:ext cx="1066800" cy="365125"/>
          </a:xfrm>
          <a:prstGeom prst="rect">
            <a:avLst/>
          </a:prstGeom>
        </p:spPr>
        <p:txBody>
          <a:bodyPr vert="horz" lIns="91440" tIns="45720" rIns="91440" bIns="45720" rtlCol="0" anchor="ctr"/>
          <a:lstStyle>
            <a:lvl1pPr algn="r">
              <a:defRPr sz="1200">
                <a:solidFill>
                  <a:srgbClr val="6F6F6F"/>
                </a:solidFill>
                <a:latin typeface="+mj-lt"/>
              </a:defRPr>
            </a:lvl1pPr>
          </a:lstStyle>
          <a:p>
            <a:fld id="{823CACED-9BE9-459D-B38D-37F25C6C6142}" type="slidenum">
              <a:rPr lang="fr-FR" smtClean="0"/>
              <a:pPr/>
              <a:t>‹N°›</a:t>
            </a:fld>
            <a:endParaRPr lang="fr-FR" dirty="0"/>
          </a:p>
        </p:txBody>
      </p:sp>
    </p:spTree>
    <p:extLst>
      <p:ext uri="{BB962C8B-B14F-4D97-AF65-F5344CB8AC3E}">
        <p14:creationId xmlns:p14="http://schemas.microsoft.com/office/powerpoint/2010/main" val="2128529667"/>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57" r:id="rId4"/>
    <p:sldLayoutId id="2147483650" r:id="rId5"/>
    <p:sldLayoutId id="2147483669" r:id="rId6"/>
    <p:sldLayoutId id="2147483664" r:id="rId7"/>
    <p:sldLayoutId id="2147483667" r:id="rId8"/>
    <p:sldLayoutId id="2147483671" r:id="rId9"/>
    <p:sldLayoutId id="2147483670" r:id="rId10"/>
    <p:sldLayoutId id="2147483666" r:id="rId11"/>
    <p:sldLayoutId id="2147483656" r:id="rId12"/>
    <p:sldLayoutId id="2147483672" r:id="rId13"/>
    <p:sldLayoutId id="2147483673" r:id="rId14"/>
    <p:sldLayoutId id="2147483675" r:id="rId15"/>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5.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1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2CC57B54-1116-4492-A442-484F1C98E6FF}"/>
              </a:ext>
            </a:extLst>
          </p:cNvPr>
          <p:cNvSpPr>
            <a:spLocks noGrp="1"/>
          </p:cNvSpPr>
          <p:nvPr>
            <p:ph type="title"/>
          </p:nvPr>
        </p:nvSpPr>
        <p:spPr>
          <a:xfrm>
            <a:off x="480122" y="2065468"/>
            <a:ext cx="6672708" cy="3734741"/>
          </a:xfrm>
        </p:spPr>
        <p:txBody>
          <a:bodyPr anchor="t">
            <a:normAutofit/>
          </a:bodyPr>
          <a:lstStyle/>
          <a:p>
            <a:r>
              <a:rPr lang="fr-FR" dirty="0"/>
              <a:t>présentation</a:t>
            </a:r>
          </a:p>
        </p:txBody>
      </p:sp>
      <p:sp>
        <p:nvSpPr>
          <p:cNvPr id="3" name="Espace réservé du pied de page 2">
            <a:extLst>
              <a:ext uri="{FF2B5EF4-FFF2-40B4-BE49-F238E27FC236}">
                <a16:creationId xmlns:a16="http://schemas.microsoft.com/office/drawing/2014/main" id="{6B630D54-13CC-4E00-AF24-C217611A8957}"/>
              </a:ext>
            </a:extLst>
          </p:cNvPr>
          <p:cNvSpPr>
            <a:spLocks noGrp="1"/>
          </p:cNvSpPr>
          <p:nvPr>
            <p:ph type="ftr" sz="quarter" idx="3"/>
          </p:nvPr>
        </p:nvSpPr>
        <p:spPr/>
        <p:txBody>
          <a:bodyPr anchor="ctr">
            <a:normAutofit/>
          </a:bodyPr>
          <a:lstStyle/>
          <a:p>
            <a:pPr algn="l">
              <a:spcAft>
                <a:spcPts val="600"/>
              </a:spcAft>
            </a:pPr>
            <a:endParaRPr lang="fr-FR"/>
          </a:p>
        </p:txBody>
      </p:sp>
    </p:spTree>
    <p:extLst>
      <p:ext uri="{BB962C8B-B14F-4D97-AF65-F5344CB8AC3E}">
        <p14:creationId xmlns:p14="http://schemas.microsoft.com/office/powerpoint/2010/main" val="4230505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66F3105B-FDC9-417C-B597-C19D48C59E30}"/>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D0AEF3E0-AF56-4636-972E-8AFB69231678}"/>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5DC2B110-6726-4E9F-8C3B-FC2B7961F013}"/>
              </a:ext>
            </a:extLst>
          </p:cNvPr>
          <p:cNvSpPr>
            <a:spLocks noGrp="1"/>
          </p:cNvSpPr>
          <p:nvPr>
            <p:ph type="body" sz="half" idx="2"/>
          </p:nvPr>
        </p:nvSpPr>
        <p:spPr>
          <a:xfrm>
            <a:off x="1162050" y="1752600"/>
            <a:ext cx="10647108" cy="783188"/>
          </a:xfrm>
        </p:spPr>
        <p:txBody>
          <a:bodyPr/>
          <a:lstStyle/>
          <a:p>
            <a:pPr algn="just" fontAlgn="base">
              <a:buClr>
                <a:schemeClr val="bg2"/>
              </a:buClr>
            </a:pPr>
            <a:r>
              <a:rPr lang="fr-FR" sz="2200" b="1" dirty="0"/>
              <a:t>Le principe de prévention est placé au cœur du modèle</a:t>
            </a:r>
            <a:r>
              <a:rPr lang="fr-FR" sz="2200" dirty="0"/>
              <a:t> de santé au travail français et des missions des Services de Prévention et de Santé au Travail Interentreprises</a:t>
            </a:r>
          </a:p>
        </p:txBody>
      </p:sp>
      <p:pic>
        <p:nvPicPr>
          <p:cNvPr id="6" name="Image 5">
            <a:extLst>
              <a:ext uri="{FF2B5EF4-FFF2-40B4-BE49-F238E27FC236}">
                <a16:creationId xmlns:a16="http://schemas.microsoft.com/office/drawing/2014/main" id="{65075B00-4A36-41C7-979C-DDFF1A3496A8}"/>
              </a:ext>
            </a:extLst>
          </p:cNvPr>
          <p:cNvPicPr>
            <a:picLocks noChangeAspect="1"/>
          </p:cNvPicPr>
          <p:nvPr/>
        </p:nvPicPr>
        <p:blipFill>
          <a:blip r:embed="rId2"/>
          <a:stretch>
            <a:fillRect/>
          </a:stretch>
        </p:blipFill>
        <p:spPr>
          <a:xfrm>
            <a:off x="352378" y="1745914"/>
            <a:ext cx="767730" cy="783188"/>
          </a:xfrm>
          <a:prstGeom prst="rect">
            <a:avLst/>
          </a:prstGeom>
        </p:spPr>
      </p:pic>
      <p:pic>
        <p:nvPicPr>
          <p:cNvPr id="7" name="Image 6">
            <a:extLst>
              <a:ext uri="{FF2B5EF4-FFF2-40B4-BE49-F238E27FC236}">
                <a16:creationId xmlns:a16="http://schemas.microsoft.com/office/drawing/2014/main" id="{434219B2-EB23-4E15-966B-C7A3DDBA901F}"/>
              </a:ext>
            </a:extLst>
          </p:cNvPr>
          <p:cNvPicPr>
            <a:picLocks noChangeAspect="1"/>
          </p:cNvPicPr>
          <p:nvPr/>
        </p:nvPicPr>
        <p:blipFill>
          <a:blip r:embed="rId3"/>
          <a:stretch>
            <a:fillRect/>
          </a:stretch>
        </p:blipFill>
        <p:spPr>
          <a:xfrm>
            <a:off x="355241" y="3835916"/>
            <a:ext cx="777258" cy="814943"/>
          </a:xfrm>
          <a:prstGeom prst="rect">
            <a:avLst/>
          </a:prstGeom>
        </p:spPr>
      </p:pic>
      <p:pic>
        <p:nvPicPr>
          <p:cNvPr id="8" name="Image 7">
            <a:extLst>
              <a:ext uri="{FF2B5EF4-FFF2-40B4-BE49-F238E27FC236}">
                <a16:creationId xmlns:a16="http://schemas.microsoft.com/office/drawing/2014/main" id="{C32AAC6C-ABA6-4D90-AF2A-27F5BB5F0130}"/>
              </a:ext>
            </a:extLst>
          </p:cNvPr>
          <p:cNvPicPr>
            <a:picLocks noChangeAspect="1"/>
          </p:cNvPicPr>
          <p:nvPr/>
        </p:nvPicPr>
        <p:blipFill>
          <a:blip r:embed="rId4"/>
          <a:stretch>
            <a:fillRect/>
          </a:stretch>
        </p:blipFill>
        <p:spPr>
          <a:xfrm>
            <a:off x="313840" y="5159265"/>
            <a:ext cx="844805" cy="805381"/>
          </a:xfrm>
          <a:prstGeom prst="rect">
            <a:avLst/>
          </a:prstGeom>
        </p:spPr>
      </p:pic>
      <p:pic>
        <p:nvPicPr>
          <p:cNvPr id="9" name="Image 8">
            <a:extLst>
              <a:ext uri="{FF2B5EF4-FFF2-40B4-BE49-F238E27FC236}">
                <a16:creationId xmlns:a16="http://schemas.microsoft.com/office/drawing/2014/main" id="{5C529E64-2A97-425B-B483-9E7FFFDA0F40}"/>
              </a:ext>
            </a:extLst>
          </p:cNvPr>
          <p:cNvPicPr>
            <a:picLocks noChangeAspect="1"/>
          </p:cNvPicPr>
          <p:nvPr/>
        </p:nvPicPr>
        <p:blipFill>
          <a:blip r:embed="rId5"/>
          <a:stretch>
            <a:fillRect/>
          </a:stretch>
        </p:blipFill>
        <p:spPr>
          <a:xfrm>
            <a:off x="431081" y="2645812"/>
            <a:ext cx="589064" cy="783188"/>
          </a:xfrm>
          <a:prstGeom prst="rect">
            <a:avLst/>
          </a:prstGeom>
        </p:spPr>
      </p:pic>
      <p:sp>
        <p:nvSpPr>
          <p:cNvPr id="5" name="ZoneTexte 4">
            <a:extLst>
              <a:ext uri="{FF2B5EF4-FFF2-40B4-BE49-F238E27FC236}">
                <a16:creationId xmlns:a16="http://schemas.microsoft.com/office/drawing/2014/main" id="{059BEF0C-734B-4CC6-BE49-7A819074D10B}"/>
              </a:ext>
            </a:extLst>
          </p:cNvPr>
          <p:cNvSpPr txBox="1"/>
          <p:nvPr/>
        </p:nvSpPr>
        <p:spPr>
          <a:xfrm>
            <a:off x="382842" y="1141413"/>
            <a:ext cx="9553620" cy="503844"/>
          </a:xfrm>
          <a:prstGeom prst="rect">
            <a:avLst/>
          </a:prstGeom>
        </p:spPr>
        <p:txBody>
          <a:bodyPr wrap="square" rtlCol="0" anchor="t">
            <a:normAutofit lnSpcReduction="10000"/>
          </a:bodyPr>
          <a:lstStyle/>
          <a:p>
            <a:pPr lvl="0" fontAlgn="base">
              <a:spcBef>
                <a:spcPts val="1000"/>
              </a:spcBef>
            </a:pPr>
            <a:r>
              <a:rPr lang="fr-FR" sz="3000" b="1" dirty="0">
                <a:solidFill>
                  <a:srgbClr val="00B0F0"/>
                </a:solidFill>
                <a:ea typeface="Open Sans" panose="020B0606030504020204" pitchFamily="34" charset="0"/>
                <a:cs typeface="Open Sans" panose="020B0606030504020204" pitchFamily="34" charset="0"/>
              </a:rPr>
              <a:t>Quels sont les principaux apports de la loi du 2 août 2021 ?</a:t>
            </a:r>
          </a:p>
          <a:p>
            <a:pPr algn="l"/>
            <a:endParaRPr lang="fr-FR" dirty="0"/>
          </a:p>
        </p:txBody>
      </p:sp>
      <p:sp>
        <p:nvSpPr>
          <p:cNvPr id="10" name="Espace réservé du texte 3">
            <a:extLst>
              <a:ext uri="{FF2B5EF4-FFF2-40B4-BE49-F238E27FC236}">
                <a16:creationId xmlns:a16="http://schemas.microsoft.com/office/drawing/2014/main" id="{1C0DECFA-3CBF-4C88-8FE9-D6317865A4EF}"/>
              </a:ext>
            </a:extLst>
          </p:cNvPr>
          <p:cNvSpPr txBox="1">
            <a:spLocks/>
          </p:cNvSpPr>
          <p:nvPr/>
        </p:nvSpPr>
        <p:spPr>
          <a:xfrm>
            <a:off x="1132499" y="2588109"/>
            <a:ext cx="10647108" cy="783188"/>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000" kern="1200">
                <a:solidFill>
                  <a:schemeClr val="tx1"/>
                </a:solidFill>
                <a:latin typeface="+mn-lt"/>
                <a:ea typeface="Open Sans" panose="020B0606030504020204" pitchFamily="34" charset="0"/>
                <a:cs typeface="Open Sans" panose="020B0606030504020204" pitchFamily="34" charset="0"/>
              </a:defRPr>
            </a:lvl1pPr>
            <a:lvl2pPr marL="914400" indent="-288000" algn="l" defTabSz="914400" rtl="0" eaLnBrk="1" latinLnBrk="0" hangingPunct="1">
              <a:lnSpc>
                <a:spcPct val="10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257300" indent="-288000" algn="l" defTabSz="914400" rtl="0" eaLnBrk="1" latinLnBrk="0" hangingPunct="1">
              <a:lnSpc>
                <a:spcPct val="100000"/>
              </a:lnSpc>
              <a:spcBef>
                <a:spcPts val="500"/>
              </a:spcBef>
              <a:buClr>
                <a:schemeClr val="bg2"/>
              </a:buClr>
              <a:buFont typeface="Wingdings" panose="05000000000000000000" pitchFamily="2" charset="2"/>
              <a:buChar char="§"/>
              <a:defRPr sz="2200" kern="1200">
                <a:solidFill>
                  <a:schemeClr val="tx1"/>
                </a:solidFill>
                <a:latin typeface="+mn-lt"/>
                <a:ea typeface="+mn-ea"/>
                <a:cs typeface="+mn-cs"/>
              </a:defRPr>
            </a:lvl3pPr>
            <a:lvl4pPr marL="17145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4pPr>
            <a:lvl5pPr marL="21717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fontAlgn="base">
              <a:buClr>
                <a:schemeClr val="bg2"/>
              </a:buClr>
            </a:pPr>
            <a:r>
              <a:rPr lang="fr-FR" sz="2200" b="1" dirty="0"/>
              <a:t>Le médecin du travail continue à jouer un rôle clé</a:t>
            </a:r>
            <a:r>
              <a:rPr lang="fr-FR" sz="2200" dirty="0"/>
              <a:t>. Avec leurs équipes pluridisciplinaires, les Services demeurent une ressource essentielle pour les employeurs, les salariés, et désormais les indépendants pour définir leurs actions de prévention.</a:t>
            </a:r>
          </a:p>
        </p:txBody>
      </p:sp>
      <p:sp>
        <p:nvSpPr>
          <p:cNvPr id="11" name="Espace réservé du texte 3">
            <a:extLst>
              <a:ext uri="{FF2B5EF4-FFF2-40B4-BE49-F238E27FC236}">
                <a16:creationId xmlns:a16="http://schemas.microsoft.com/office/drawing/2014/main" id="{E4F3B230-0AFF-4F58-8048-DB4A846B5F1E}"/>
              </a:ext>
            </a:extLst>
          </p:cNvPr>
          <p:cNvSpPr txBox="1">
            <a:spLocks/>
          </p:cNvSpPr>
          <p:nvPr/>
        </p:nvSpPr>
        <p:spPr>
          <a:xfrm>
            <a:off x="1132499" y="3773117"/>
            <a:ext cx="10647108" cy="1456107"/>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000" kern="1200">
                <a:solidFill>
                  <a:schemeClr val="tx1"/>
                </a:solidFill>
                <a:latin typeface="+mn-lt"/>
                <a:ea typeface="Open Sans" panose="020B0606030504020204" pitchFamily="34" charset="0"/>
                <a:cs typeface="Open Sans" panose="020B0606030504020204" pitchFamily="34" charset="0"/>
              </a:defRPr>
            </a:lvl1pPr>
            <a:lvl2pPr marL="914400" indent="-288000" algn="l" defTabSz="914400" rtl="0" eaLnBrk="1" latinLnBrk="0" hangingPunct="1">
              <a:lnSpc>
                <a:spcPct val="10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257300" indent="-288000" algn="l" defTabSz="914400" rtl="0" eaLnBrk="1" latinLnBrk="0" hangingPunct="1">
              <a:lnSpc>
                <a:spcPct val="100000"/>
              </a:lnSpc>
              <a:spcBef>
                <a:spcPts val="500"/>
              </a:spcBef>
              <a:buClr>
                <a:schemeClr val="bg2"/>
              </a:buClr>
              <a:buFont typeface="Wingdings" panose="05000000000000000000" pitchFamily="2" charset="2"/>
              <a:buChar char="§"/>
              <a:defRPr sz="2200" kern="1200">
                <a:solidFill>
                  <a:schemeClr val="tx1"/>
                </a:solidFill>
                <a:latin typeface="+mn-lt"/>
                <a:ea typeface="+mn-ea"/>
                <a:cs typeface="+mn-cs"/>
              </a:defRPr>
            </a:lvl3pPr>
            <a:lvl4pPr marL="17145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4pPr>
            <a:lvl5pPr marL="21717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fontAlgn="base">
              <a:buClr>
                <a:schemeClr val="bg2"/>
              </a:buClr>
            </a:pPr>
            <a:r>
              <a:rPr lang="fr-FR" sz="2200" b="1" dirty="0"/>
              <a:t>L’offre de services</a:t>
            </a:r>
            <a:r>
              <a:rPr lang="fr-FR" sz="2200" dirty="0"/>
              <a:t> des Services de Prévention et de Santé au Travail Interentreprises est construite autour de la prévention des risques professionnels, du suivi individuel de l’état de santé et de la prévention de la désinsertion professionnelle. Elle sera soumise à certification.</a:t>
            </a:r>
          </a:p>
        </p:txBody>
      </p:sp>
      <p:sp>
        <p:nvSpPr>
          <p:cNvPr id="12" name="Espace réservé du texte 3">
            <a:extLst>
              <a:ext uri="{FF2B5EF4-FFF2-40B4-BE49-F238E27FC236}">
                <a16:creationId xmlns:a16="http://schemas.microsoft.com/office/drawing/2014/main" id="{80CAF5AD-8F1A-4124-B008-93949E696EB0}"/>
              </a:ext>
            </a:extLst>
          </p:cNvPr>
          <p:cNvSpPr txBox="1">
            <a:spLocks/>
          </p:cNvSpPr>
          <p:nvPr/>
        </p:nvSpPr>
        <p:spPr>
          <a:xfrm>
            <a:off x="1132499" y="5076788"/>
            <a:ext cx="10647108" cy="114621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000" kern="1200">
                <a:solidFill>
                  <a:schemeClr val="tx1"/>
                </a:solidFill>
                <a:latin typeface="+mn-lt"/>
                <a:ea typeface="Open Sans" panose="020B0606030504020204" pitchFamily="34" charset="0"/>
                <a:cs typeface="Open Sans" panose="020B0606030504020204" pitchFamily="34" charset="0"/>
              </a:defRPr>
            </a:lvl1pPr>
            <a:lvl2pPr marL="914400" indent="-288000" algn="l" defTabSz="914400" rtl="0" eaLnBrk="1" latinLnBrk="0" hangingPunct="1">
              <a:lnSpc>
                <a:spcPct val="10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257300" indent="-288000" algn="l" defTabSz="914400" rtl="0" eaLnBrk="1" latinLnBrk="0" hangingPunct="1">
              <a:lnSpc>
                <a:spcPct val="100000"/>
              </a:lnSpc>
              <a:spcBef>
                <a:spcPts val="500"/>
              </a:spcBef>
              <a:buClr>
                <a:schemeClr val="bg2"/>
              </a:buClr>
              <a:buFont typeface="Wingdings" panose="05000000000000000000" pitchFamily="2" charset="2"/>
              <a:buChar char="§"/>
              <a:defRPr sz="2200" kern="1200">
                <a:solidFill>
                  <a:schemeClr val="tx1"/>
                </a:solidFill>
                <a:latin typeface="+mn-lt"/>
                <a:ea typeface="+mn-ea"/>
                <a:cs typeface="+mn-cs"/>
              </a:defRPr>
            </a:lvl3pPr>
            <a:lvl4pPr marL="17145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4pPr>
            <a:lvl5pPr marL="21717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fontAlgn="base">
              <a:buClr>
                <a:schemeClr val="bg2"/>
              </a:buClr>
            </a:pPr>
            <a:r>
              <a:rPr lang="fr-FR" sz="2200" b="1" dirty="0"/>
              <a:t>Une approche globale de la santé des travailleurs</a:t>
            </a:r>
            <a:r>
              <a:rPr lang="fr-FR" sz="2200" dirty="0"/>
              <a:t> est favorisée, y compris pour les personnes en situation de </a:t>
            </a:r>
            <a:r>
              <a:rPr lang="fr-FR" sz="2200" b="1" dirty="0"/>
              <a:t>handicap</a:t>
            </a:r>
            <a:r>
              <a:rPr lang="fr-FR" sz="2200" dirty="0"/>
              <a:t>, dans une </a:t>
            </a:r>
            <a:r>
              <a:rPr lang="fr-FR" sz="2200" b="1" dirty="0"/>
              <a:t>vision décloisonnée de la santé au travail et de la santé publique.</a:t>
            </a:r>
            <a:endParaRPr lang="fr-FR" sz="2200" dirty="0"/>
          </a:p>
        </p:txBody>
      </p:sp>
    </p:spTree>
    <p:extLst>
      <p:ext uri="{BB962C8B-B14F-4D97-AF65-F5344CB8AC3E}">
        <p14:creationId xmlns:p14="http://schemas.microsoft.com/office/powerpoint/2010/main" val="186832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par>
                                <p:cTn id="32" presetID="10" presetClass="entr" presetSubtype="0"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644CC7E-012B-40A8-821C-68B2CDB71BE7}"/>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578B861F-2DF6-4EFB-AC9A-F23706F9BF17}"/>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0E567BDF-C398-4919-9E87-7C2728281561}"/>
              </a:ext>
            </a:extLst>
          </p:cNvPr>
          <p:cNvSpPr>
            <a:spLocks noGrp="1"/>
          </p:cNvSpPr>
          <p:nvPr>
            <p:ph type="body" sz="half" idx="2"/>
          </p:nvPr>
        </p:nvSpPr>
        <p:spPr/>
        <p:txBody>
          <a:bodyPr/>
          <a:lstStyle/>
          <a:p>
            <a:pPr algn="just"/>
            <a:r>
              <a:rPr lang="fr-FR" b="1" dirty="0">
                <a:solidFill>
                  <a:srgbClr val="00B0F0"/>
                </a:solidFill>
              </a:rPr>
              <a:t>Les SPSTI, au cœur du système de santé au travail et toujours plus proches des entreprises</a:t>
            </a:r>
          </a:p>
          <a:p>
            <a:pPr algn="just"/>
            <a:r>
              <a:rPr lang="fr-FR" sz="2600" dirty="0"/>
              <a:t>Devenant </a:t>
            </a:r>
            <a:r>
              <a:rPr lang="fr-FR" sz="2600" b="1" dirty="0"/>
              <a:t>Services de Prévention et de Santé au Travail Interentreprises</a:t>
            </a:r>
            <a:r>
              <a:rPr lang="fr-FR" sz="2600" dirty="0"/>
              <a:t>, les SPSTI sont présents à chaque étape de la vie de l'entreprise, en raison de leur proximité et de leur expertise. </a:t>
            </a:r>
          </a:p>
          <a:p>
            <a:pPr algn="just"/>
            <a:r>
              <a:rPr lang="fr-FR" sz="2600" dirty="0"/>
              <a:t>Avec la réforme, les partenaires sociaux sont plus que jamais engagés dans le pilotage du système de santé au travail avec notamment des </a:t>
            </a:r>
            <a:r>
              <a:rPr lang="fr-FR" sz="2600" b="1" dirty="0">
                <a:solidFill>
                  <a:schemeClr val="accent6"/>
                </a:solidFill>
              </a:rPr>
              <a:t>conseils d'administration désormais composés par des personnes désignées par les organisations représentatives d'employeurs et de salariés, tout en étant issues des entreprises adhérentes. </a:t>
            </a:r>
          </a:p>
          <a:p>
            <a:endParaRPr lang="fr-FR" dirty="0"/>
          </a:p>
        </p:txBody>
      </p:sp>
    </p:spTree>
    <p:extLst>
      <p:ext uri="{BB962C8B-B14F-4D97-AF65-F5344CB8AC3E}">
        <p14:creationId xmlns:p14="http://schemas.microsoft.com/office/powerpoint/2010/main" val="2627953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2083123-42E6-44AA-9125-F24781DFF5EE}"/>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2647B57A-BFC4-4979-8362-3852D9897D82}"/>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61B458D9-634B-4243-8F56-BB353B2A5891}"/>
              </a:ext>
            </a:extLst>
          </p:cNvPr>
          <p:cNvSpPr>
            <a:spLocks noGrp="1"/>
          </p:cNvSpPr>
          <p:nvPr>
            <p:ph type="body" sz="half" idx="2"/>
          </p:nvPr>
        </p:nvSpPr>
        <p:spPr>
          <a:xfrm>
            <a:off x="457200" y="1396538"/>
            <a:ext cx="11506200" cy="4754880"/>
          </a:xfrm>
        </p:spPr>
        <p:txBody>
          <a:bodyPr/>
          <a:lstStyle/>
          <a:p>
            <a:r>
              <a:rPr lang="fr-FR" b="1" dirty="0">
                <a:solidFill>
                  <a:srgbClr val="00B0F0"/>
                </a:solidFill>
              </a:rPr>
              <a:t>Extension des missions des SPSTI</a:t>
            </a:r>
          </a:p>
          <a:p>
            <a:pPr algn="just"/>
            <a:r>
              <a:rPr lang="fr-FR" sz="2600" b="1" dirty="0"/>
              <a:t>Mission principale </a:t>
            </a:r>
            <a:r>
              <a:rPr lang="fr-FR" sz="2600" dirty="0"/>
              <a:t>et non plus exclusive : </a:t>
            </a:r>
            <a:r>
              <a:rPr lang="fr-FR" sz="2600" b="1" dirty="0"/>
              <a:t>éviter toute altération de la santé du fait du travail</a:t>
            </a:r>
            <a:r>
              <a:rPr lang="fr-FR" sz="2600" dirty="0"/>
              <a:t>. Pour cela :</a:t>
            </a:r>
          </a:p>
          <a:p>
            <a:pPr marL="514350" indent="-514350" algn="just">
              <a:buAutoNum type="arabicPeriod"/>
            </a:pPr>
            <a:r>
              <a:rPr lang="fr-FR" sz="2600" dirty="0"/>
              <a:t>Conduire les actions de Santé au Travail</a:t>
            </a:r>
          </a:p>
          <a:p>
            <a:pPr marL="514350" indent="-514350" algn="just">
              <a:buAutoNum type="arabicPeriod"/>
            </a:pPr>
            <a:r>
              <a:rPr lang="fr-FR" sz="2600" dirty="0"/>
              <a:t>Conseiller sur les mesures en matière de risques professionnels et PDP</a:t>
            </a:r>
          </a:p>
          <a:p>
            <a:pPr marL="514350" indent="-514350" algn="just">
              <a:buAutoNum type="arabicPeriod"/>
            </a:pPr>
            <a:r>
              <a:rPr lang="fr-FR" sz="2600" dirty="0"/>
              <a:t>Accompagner les entreprises lors de changements organisationnels importants</a:t>
            </a:r>
          </a:p>
          <a:p>
            <a:pPr marL="514350" indent="-514350" algn="just">
              <a:buAutoNum type="arabicPeriod"/>
            </a:pPr>
            <a:r>
              <a:rPr lang="fr-FR" sz="2600" dirty="0"/>
              <a:t>Assurer la surveillance de l’état de santé des travailleurs</a:t>
            </a:r>
          </a:p>
          <a:p>
            <a:pPr marL="514350" indent="-514350" algn="just">
              <a:buAutoNum type="arabicPeriod"/>
            </a:pPr>
            <a:r>
              <a:rPr lang="fr-FR" sz="2600" dirty="0"/>
              <a:t>Participer à la traçabilité des expositions et à la veille sanitaire</a:t>
            </a:r>
          </a:p>
          <a:p>
            <a:pPr marL="514350" indent="-514350" algn="just">
              <a:buAutoNum type="arabicPeriod"/>
            </a:pPr>
            <a:r>
              <a:rPr lang="fr-FR" sz="2600" dirty="0"/>
              <a:t>Participer aux actions de promotion de la santé sur le lieu de travail</a:t>
            </a:r>
          </a:p>
          <a:p>
            <a:pPr marL="514350" indent="-514350" algn="just">
              <a:buAutoNum type="arabicPeriod"/>
            </a:pPr>
            <a:endParaRPr lang="fr-FR" sz="2600" b="1" dirty="0"/>
          </a:p>
          <a:p>
            <a:endParaRPr lang="fr-FR" dirty="0"/>
          </a:p>
        </p:txBody>
      </p:sp>
    </p:spTree>
    <p:extLst>
      <p:ext uri="{BB962C8B-B14F-4D97-AF65-F5344CB8AC3E}">
        <p14:creationId xmlns:p14="http://schemas.microsoft.com/office/powerpoint/2010/main" val="4034414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F2FBD629-7B34-40E8-A8D6-0C653F061112}"/>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2C71CFCA-8F6F-4934-B8B1-6A044DB70FB8}"/>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EDEEACAF-5AB6-4321-994A-1B22B86C1010}"/>
              </a:ext>
            </a:extLst>
          </p:cNvPr>
          <p:cNvSpPr>
            <a:spLocks noGrp="1"/>
          </p:cNvSpPr>
          <p:nvPr>
            <p:ph type="body" sz="half" idx="2"/>
          </p:nvPr>
        </p:nvSpPr>
        <p:spPr>
          <a:xfrm>
            <a:off x="572020" y="1123950"/>
            <a:ext cx="9581039" cy="1222838"/>
          </a:xfrm>
        </p:spPr>
        <p:txBody>
          <a:bodyPr/>
          <a:lstStyle/>
          <a:p>
            <a:pPr algn="just"/>
            <a:r>
              <a:rPr lang="fr-FR" sz="2400" b="1" dirty="0"/>
              <a:t>Des nouveautés sur les visites en santé au travail ont été récemment introduites par plusieurs textes, notamment pour prévenir la désinsertion professionnelle.</a:t>
            </a:r>
          </a:p>
        </p:txBody>
      </p:sp>
      <p:pic>
        <p:nvPicPr>
          <p:cNvPr id="5" name="Image 4">
            <a:extLst>
              <a:ext uri="{FF2B5EF4-FFF2-40B4-BE49-F238E27FC236}">
                <a16:creationId xmlns:a16="http://schemas.microsoft.com/office/drawing/2014/main" id="{EDB767A3-CFB0-47C0-B71F-E073E87EA0AC}"/>
              </a:ext>
            </a:extLst>
          </p:cNvPr>
          <p:cNvPicPr>
            <a:picLocks noChangeAspect="1"/>
          </p:cNvPicPr>
          <p:nvPr/>
        </p:nvPicPr>
        <p:blipFill rotWithShape="1">
          <a:blip r:embed="rId2"/>
          <a:srcRect t="507"/>
          <a:stretch/>
        </p:blipFill>
        <p:spPr>
          <a:xfrm rot="274181">
            <a:off x="11000105" y="112749"/>
            <a:ext cx="834992" cy="1794927"/>
          </a:xfrm>
          <a:prstGeom prst="rect">
            <a:avLst/>
          </a:prstGeom>
          <a:effectLst>
            <a:outerShdw blurRad="50800" dist="38100" dir="2700000" algn="tl" rotWithShape="0">
              <a:prstClr val="black">
                <a:alpha val="40000"/>
              </a:prstClr>
            </a:outerShdw>
          </a:effectLst>
        </p:spPr>
      </p:pic>
      <p:sp>
        <p:nvSpPr>
          <p:cNvPr id="6" name="ZoneTexte 5">
            <a:extLst>
              <a:ext uri="{FF2B5EF4-FFF2-40B4-BE49-F238E27FC236}">
                <a16:creationId xmlns:a16="http://schemas.microsoft.com/office/drawing/2014/main" id="{9676A219-404E-47E6-9496-35146256516C}"/>
              </a:ext>
            </a:extLst>
          </p:cNvPr>
          <p:cNvSpPr txBox="1"/>
          <p:nvPr/>
        </p:nvSpPr>
        <p:spPr>
          <a:xfrm rot="278620">
            <a:off x="10112614" y="1956915"/>
            <a:ext cx="2057400" cy="626572"/>
          </a:xfrm>
          <a:prstGeom prst="rect">
            <a:avLst/>
          </a:prstGeom>
        </p:spPr>
        <p:txBody>
          <a:bodyPr wrap="square" rtlCol="0" anchor="t">
            <a:normAutofit/>
          </a:bodyPr>
          <a:lstStyle/>
          <a:p>
            <a:pPr algn="ctr"/>
            <a:r>
              <a:rPr lang="fr-FR" sz="1600" i="1" dirty="0"/>
              <a:t>Dépliant disponible à l’entrée de la salle</a:t>
            </a:r>
          </a:p>
        </p:txBody>
      </p:sp>
      <p:sp>
        <p:nvSpPr>
          <p:cNvPr id="7" name="Espace réservé du texte 3">
            <a:extLst>
              <a:ext uri="{FF2B5EF4-FFF2-40B4-BE49-F238E27FC236}">
                <a16:creationId xmlns:a16="http://schemas.microsoft.com/office/drawing/2014/main" id="{154CE8F0-64FC-481F-B2B6-F278A104612B}"/>
              </a:ext>
            </a:extLst>
          </p:cNvPr>
          <p:cNvSpPr txBox="1">
            <a:spLocks/>
          </p:cNvSpPr>
          <p:nvPr/>
        </p:nvSpPr>
        <p:spPr>
          <a:xfrm>
            <a:off x="454025" y="2652857"/>
            <a:ext cx="11363601" cy="3875352"/>
          </a:xfrm>
          <a:prstGeom prst="rect">
            <a:avLst/>
          </a:prstGeom>
        </p:spPr>
        <p:txBody>
          <a:bodyPr/>
          <a:lstStyle>
            <a:lvl1pPr marL="0" indent="0" algn="l" defTabSz="914400" rtl="0" eaLnBrk="1" latinLnBrk="0" hangingPunct="1">
              <a:lnSpc>
                <a:spcPct val="100000"/>
              </a:lnSpc>
              <a:spcBef>
                <a:spcPts val="1000"/>
              </a:spcBef>
              <a:buFont typeface="Arial" panose="020B0604020202020204" pitchFamily="34" charset="0"/>
              <a:buNone/>
              <a:defRPr sz="3000" kern="1200">
                <a:solidFill>
                  <a:schemeClr val="tx1"/>
                </a:solidFill>
                <a:latin typeface="+mn-lt"/>
                <a:ea typeface="Open Sans" panose="020B0606030504020204" pitchFamily="34" charset="0"/>
                <a:cs typeface="Open Sans" panose="020B0606030504020204" pitchFamily="34" charset="0"/>
              </a:defRPr>
            </a:lvl1pPr>
            <a:lvl2pPr marL="914400" indent="-288000" algn="l" defTabSz="914400" rtl="0" eaLnBrk="1" latinLnBrk="0" hangingPunct="1">
              <a:lnSpc>
                <a:spcPct val="100000"/>
              </a:lnSpc>
              <a:spcBef>
                <a:spcPts val="500"/>
              </a:spcBef>
              <a:buFont typeface="Wingdings" panose="05000000000000000000" pitchFamily="2" charset="2"/>
              <a:buChar char="§"/>
              <a:defRPr sz="2600" kern="1200">
                <a:solidFill>
                  <a:schemeClr val="tx1"/>
                </a:solidFill>
                <a:latin typeface="+mn-lt"/>
                <a:ea typeface="+mn-ea"/>
                <a:cs typeface="+mn-cs"/>
              </a:defRPr>
            </a:lvl2pPr>
            <a:lvl3pPr marL="1257300" indent="-288000" algn="l" defTabSz="914400" rtl="0" eaLnBrk="1" latinLnBrk="0" hangingPunct="1">
              <a:lnSpc>
                <a:spcPct val="100000"/>
              </a:lnSpc>
              <a:spcBef>
                <a:spcPts val="500"/>
              </a:spcBef>
              <a:buClr>
                <a:schemeClr val="bg2"/>
              </a:buClr>
              <a:buFont typeface="Wingdings" panose="05000000000000000000" pitchFamily="2" charset="2"/>
              <a:buChar char="§"/>
              <a:defRPr sz="2200" kern="1200">
                <a:solidFill>
                  <a:schemeClr val="tx1"/>
                </a:solidFill>
                <a:latin typeface="+mn-lt"/>
                <a:ea typeface="+mn-ea"/>
                <a:cs typeface="+mn-cs"/>
              </a:defRPr>
            </a:lvl3pPr>
            <a:lvl4pPr marL="17145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4pPr>
            <a:lvl5pPr marL="2171700" indent="-288000" algn="l" defTabSz="914400" rtl="0" eaLnBrk="1" latinLnBrk="0" hangingPunct="1">
              <a:lnSpc>
                <a:spcPct val="100000"/>
              </a:lnSpc>
              <a:spcBef>
                <a:spcPts val="500"/>
              </a:spcBef>
              <a:buClr>
                <a:schemeClr val="accent1"/>
              </a:buClr>
              <a:buFont typeface="Wingdings" panose="05000000000000000000" pitchFamily="2" charset="2"/>
              <a:buChar char="§"/>
              <a:defRPr sz="2000"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gn="just"/>
            <a:r>
              <a:rPr lang="fr-FR" sz="2400" b="1" dirty="0">
                <a:solidFill>
                  <a:schemeClr val="tx2"/>
                </a:solidFill>
              </a:rPr>
              <a:t>Création d’un rendez-vous de liaison pendant l’arrêt de travail </a:t>
            </a:r>
            <a:r>
              <a:rPr lang="fr-FR" sz="2400" dirty="0"/>
              <a:t>entre le salarié et l’employeur, en associant le SPSTI pour tout arrêt de travail de plus de 30 jours. Objectif : si le salarié le souhaite, préparer son retour et l’informer des mesures mobilisables. RDV facultatif, à l’initiative de l’employeur ou du salarié, sans caractère médical.</a:t>
            </a:r>
            <a:endParaRPr lang="fr-FR" sz="2400" b="1" dirty="0">
              <a:solidFill>
                <a:schemeClr val="tx2"/>
              </a:solidFill>
            </a:endParaRPr>
          </a:p>
          <a:p>
            <a:pPr algn="just"/>
            <a:r>
              <a:rPr lang="fr-FR" sz="2400" b="1" dirty="0">
                <a:solidFill>
                  <a:schemeClr val="tx2"/>
                </a:solidFill>
              </a:rPr>
              <a:t>Anticipation de la visite médicale de pré-reprise</a:t>
            </a:r>
            <a:r>
              <a:rPr lang="fr-FR" sz="2400" dirty="0"/>
              <a:t>, désormais ouverte à tous les salariés en arrêt de travail </a:t>
            </a:r>
            <a:r>
              <a:rPr lang="fr-FR" sz="2400" b="1" dirty="0">
                <a:solidFill>
                  <a:srgbClr val="96C83F"/>
                </a:solidFill>
              </a:rPr>
              <a:t>d’un mois contre trois mois jusqu’ici</a:t>
            </a:r>
            <a:r>
              <a:rPr lang="fr-FR" sz="2400" dirty="0"/>
              <a:t>. </a:t>
            </a:r>
            <a:endParaRPr lang="fr-FR" sz="2400" b="1" dirty="0">
              <a:solidFill>
                <a:schemeClr val="accent6"/>
              </a:solidFill>
            </a:endParaRPr>
          </a:p>
          <a:p>
            <a:pPr algn="just"/>
            <a:r>
              <a:rPr lang="fr-FR" sz="2400" b="1" dirty="0">
                <a:solidFill>
                  <a:schemeClr val="accent6"/>
                </a:solidFill>
              </a:rPr>
              <a:t>La visite de reprise,</a:t>
            </a:r>
            <a:r>
              <a:rPr lang="fr-FR" sz="2400" dirty="0">
                <a:solidFill>
                  <a:schemeClr val="accent6"/>
                </a:solidFill>
              </a:rPr>
              <a:t> </a:t>
            </a:r>
            <a:r>
              <a:rPr lang="fr-FR" sz="2400" dirty="0"/>
              <a:t>organisée précédemment après une absence d’au moins 30 jours pour cause d’accident du travail, de maladie ou d’accident professionnel, est désormais initiée par l’employeur au bout de </a:t>
            </a:r>
            <a:r>
              <a:rPr lang="fr-FR" sz="2400" b="1" dirty="0">
                <a:solidFill>
                  <a:srgbClr val="96C83F"/>
                </a:solidFill>
              </a:rPr>
              <a:t>60 jours en cas de maladie ou accident non professionnel.</a:t>
            </a:r>
          </a:p>
          <a:p>
            <a:pPr algn="just"/>
            <a:endParaRPr lang="fr-FR" sz="2600" dirty="0"/>
          </a:p>
        </p:txBody>
      </p:sp>
      <p:sp>
        <p:nvSpPr>
          <p:cNvPr id="8" name="Rectangle 7">
            <a:extLst>
              <a:ext uri="{FF2B5EF4-FFF2-40B4-BE49-F238E27FC236}">
                <a16:creationId xmlns:a16="http://schemas.microsoft.com/office/drawing/2014/main" id="{28BE6471-A4D9-EDFD-E194-B68475B221F6}"/>
              </a:ext>
            </a:extLst>
          </p:cNvPr>
          <p:cNvSpPr/>
          <p:nvPr/>
        </p:nvSpPr>
        <p:spPr>
          <a:xfrm rot="21274677">
            <a:off x="126388" y="2404835"/>
            <a:ext cx="1239790" cy="2363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Nouveauté</a:t>
            </a:r>
          </a:p>
        </p:txBody>
      </p:sp>
    </p:spTree>
    <p:extLst>
      <p:ext uri="{BB962C8B-B14F-4D97-AF65-F5344CB8AC3E}">
        <p14:creationId xmlns:p14="http://schemas.microsoft.com/office/powerpoint/2010/main" val="609791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CD84D3A-5C97-4A60-ACD6-7CFBEB45CE83}"/>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5C408F27-D0A7-46E7-9830-FF0A2333BE0A}"/>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30C98980-C5AF-4850-A5FE-1A13D8657051}"/>
              </a:ext>
            </a:extLst>
          </p:cNvPr>
          <p:cNvSpPr>
            <a:spLocks noGrp="1"/>
          </p:cNvSpPr>
          <p:nvPr>
            <p:ph type="body" sz="half" idx="2"/>
          </p:nvPr>
        </p:nvSpPr>
        <p:spPr>
          <a:xfrm>
            <a:off x="774401" y="1215563"/>
            <a:ext cx="10665124" cy="4754880"/>
          </a:xfrm>
        </p:spPr>
        <p:txBody>
          <a:bodyPr/>
          <a:lstStyle/>
          <a:p>
            <a:r>
              <a:rPr lang="fr-FR" sz="2400" b="1" dirty="0">
                <a:solidFill>
                  <a:schemeClr val="tx2"/>
                </a:solidFill>
              </a:rPr>
              <a:t>           Visite de fin d’exposition /  fin de carrière</a:t>
            </a:r>
          </a:p>
          <a:p>
            <a:pPr algn="just"/>
            <a:r>
              <a:rPr lang="fr-FR" sz="2400" dirty="0"/>
              <a:t>Une visite médicale est organisée pour les salariés qui ont bénéficié d’un suivi individuel renforcé ou d’un suivi spécifique au cours de leur carrière professionnelle en raison de leur occupation d’un poste à risques pour leur santé ou leur sécurité. Le médecin du travail établit un état des lieux des expositions du travailleur aux facteurs de risques professionnels, et s’il l’estime nécessaire préconise une surveillance post-professionnelle.</a:t>
            </a:r>
            <a:endParaRPr lang="fr-FR" sz="2400" b="1" dirty="0">
              <a:solidFill>
                <a:srgbClr val="00B0F0"/>
              </a:solidFill>
            </a:endParaRPr>
          </a:p>
          <a:p>
            <a:pPr algn="just" fontAlgn="base"/>
            <a:r>
              <a:rPr lang="fr-FR" sz="2400" b="1" dirty="0">
                <a:solidFill>
                  <a:schemeClr val="tx2"/>
                </a:solidFill>
              </a:rPr>
              <a:t>           Visite de mi-carrière</a:t>
            </a:r>
          </a:p>
          <a:p>
            <a:pPr algn="just" fontAlgn="base"/>
            <a:r>
              <a:rPr lang="fr-FR" sz="2400" dirty="0"/>
              <a:t>Cet examen est organisé à une échéance prévue par un accord de branche ou, à défaut, à 45 ans. Elle a pour objectif d’établir un état des lieux de l’adéquation entre le poste de travail et l’état de santé du travailleur.</a:t>
            </a:r>
          </a:p>
        </p:txBody>
      </p:sp>
      <p:sp>
        <p:nvSpPr>
          <p:cNvPr id="7" name="Rectangle 6">
            <a:extLst>
              <a:ext uri="{FF2B5EF4-FFF2-40B4-BE49-F238E27FC236}">
                <a16:creationId xmlns:a16="http://schemas.microsoft.com/office/drawing/2014/main" id="{3583A87B-C868-4AFB-9E5D-363E79558A89}"/>
              </a:ext>
            </a:extLst>
          </p:cNvPr>
          <p:cNvSpPr/>
          <p:nvPr/>
        </p:nvSpPr>
        <p:spPr>
          <a:xfrm rot="21274677">
            <a:off x="221674" y="1352040"/>
            <a:ext cx="1227868" cy="2363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Nouveauté</a:t>
            </a:r>
          </a:p>
        </p:txBody>
      </p:sp>
      <p:sp>
        <p:nvSpPr>
          <p:cNvPr id="8" name="Rectangle 7">
            <a:extLst>
              <a:ext uri="{FF2B5EF4-FFF2-40B4-BE49-F238E27FC236}">
                <a16:creationId xmlns:a16="http://schemas.microsoft.com/office/drawing/2014/main" id="{72F43AF4-372A-4D3E-9EB5-C3CEC10804FC}"/>
              </a:ext>
            </a:extLst>
          </p:cNvPr>
          <p:cNvSpPr/>
          <p:nvPr/>
        </p:nvSpPr>
        <p:spPr>
          <a:xfrm rot="21274677">
            <a:off x="221648" y="4204333"/>
            <a:ext cx="1239790" cy="23639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600" b="1" dirty="0"/>
              <a:t>Nouveauté</a:t>
            </a:r>
          </a:p>
        </p:txBody>
      </p:sp>
    </p:spTree>
    <p:extLst>
      <p:ext uri="{BB962C8B-B14F-4D97-AF65-F5344CB8AC3E}">
        <p14:creationId xmlns:p14="http://schemas.microsoft.com/office/powerpoint/2010/main" val="2592678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644CC7E-012B-40A8-821C-68B2CDB71BE7}"/>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578B861F-2DF6-4EFB-AC9A-F23706F9BF17}"/>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0E567BDF-C398-4919-9E87-7C2728281561}"/>
              </a:ext>
            </a:extLst>
          </p:cNvPr>
          <p:cNvSpPr>
            <a:spLocks noGrp="1"/>
          </p:cNvSpPr>
          <p:nvPr>
            <p:ph type="body" sz="half" idx="2"/>
          </p:nvPr>
        </p:nvSpPr>
        <p:spPr>
          <a:xfrm>
            <a:off x="774400" y="1104900"/>
            <a:ext cx="10579393" cy="5046518"/>
          </a:xfrm>
        </p:spPr>
        <p:txBody>
          <a:bodyPr/>
          <a:lstStyle/>
          <a:p>
            <a:pPr algn="just"/>
            <a:r>
              <a:rPr lang="fr-FR" b="1" dirty="0">
                <a:solidFill>
                  <a:srgbClr val="00B0F0"/>
                </a:solidFill>
              </a:rPr>
              <a:t>Nouveautés du Document Unique d’évaluation des risques professionnels</a:t>
            </a:r>
          </a:p>
          <a:p>
            <a:pPr algn="just"/>
            <a:r>
              <a:rPr lang="fr-FR" sz="2600" dirty="0"/>
              <a:t>Le Document Unique d’évaluation des risques professionnels (DUERP) est obligatoire dans toutes les entreprises dès l’embauche du premier salarié.</a:t>
            </a:r>
          </a:p>
          <a:p>
            <a:pPr algn="just"/>
            <a:endParaRPr lang="fr-FR" sz="1000" dirty="0"/>
          </a:p>
          <a:p>
            <a:pPr algn="just"/>
            <a:r>
              <a:rPr lang="fr-FR" sz="2600" dirty="0"/>
              <a:t>L’employeur consigne dans ce document le résultat de l’évaluation des risques pour la santé et la sécurité auxquels peuvent être exposés les salariés.</a:t>
            </a:r>
          </a:p>
          <a:p>
            <a:pPr algn="just"/>
            <a:endParaRPr lang="fr-FR" sz="1000" dirty="0"/>
          </a:p>
          <a:p>
            <a:pPr algn="just"/>
            <a:r>
              <a:rPr lang="fr-FR" sz="2600" dirty="0"/>
              <a:t>La loi du 2 août 2021 et le décret d’application n°2022-395 du 18 mars 2022 introduisent des évolutions applicables au 31 mars 2022, </a:t>
            </a:r>
            <a:r>
              <a:rPr lang="fr-FR" sz="2600" b="1" dirty="0">
                <a:solidFill>
                  <a:schemeClr val="accent6"/>
                </a:solidFill>
              </a:rPr>
              <a:t>pour l’élaboration, la mise à jour, la conservation et l’accès de ce document.</a:t>
            </a:r>
            <a:endParaRPr lang="fr-FR" b="1" dirty="0">
              <a:solidFill>
                <a:schemeClr val="accent6"/>
              </a:solidFill>
            </a:endParaRPr>
          </a:p>
        </p:txBody>
      </p:sp>
    </p:spTree>
    <p:extLst>
      <p:ext uri="{BB962C8B-B14F-4D97-AF65-F5344CB8AC3E}">
        <p14:creationId xmlns:p14="http://schemas.microsoft.com/office/powerpoint/2010/main" val="28536546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D644CC7E-012B-40A8-821C-68B2CDB71BE7}"/>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578B861F-2DF6-4EFB-AC9A-F23706F9BF17}"/>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0E567BDF-C398-4919-9E87-7C2728281561}"/>
              </a:ext>
            </a:extLst>
          </p:cNvPr>
          <p:cNvSpPr>
            <a:spLocks noGrp="1"/>
          </p:cNvSpPr>
          <p:nvPr>
            <p:ph type="body" sz="half" idx="2"/>
          </p:nvPr>
        </p:nvSpPr>
        <p:spPr>
          <a:xfrm>
            <a:off x="381000" y="1191606"/>
            <a:ext cx="11506200" cy="5164744"/>
          </a:xfrm>
        </p:spPr>
        <p:txBody>
          <a:bodyPr/>
          <a:lstStyle/>
          <a:p>
            <a:pPr algn="just"/>
            <a:r>
              <a:rPr lang="fr-FR" b="1" dirty="0">
                <a:solidFill>
                  <a:srgbClr val="00B0F0"/>
                </a:solidFill>
              </a:rPr>
              <a:t>Nouveautés du Document Unique d’Evaluation des Risques Professionnels (DUERP)</a:t>
            </a:r>
          </a:p>
          <a:p>
            <a:pPr marL="549275" indent="-457200" algn="just">
              <a:buClr>
                <a:srgbClr val="00B0F0"/>
              </a:buClr>
              <a:buFont typeface="Wingdings" panose="05000000000000000000" pitchFamily="2" charset="2"/>
              <a:buChar char="§"/>
            </a:pPr>
            <a:r>
              <a:rPr lang="fr-FR" sz="2000" dirty="0"/>
              <a:t>Répertorie </a:t>
            </a:r>
            <a:r>
              <a:rPr lang="fr-FR" sz="2000" dirty="0">
                <a:solidFill>
                  <a:schemeClr val="accent6"/>
                </a:solidFill>
              </a:rPr>
              <a:t>l’ensemble des risques professionnels et les résultats de l’évaluation </a:t>
            </a:r>
            <a:r>
              <a:rPr lang="fr-FR" sz="2000" dirty="0"/>
              <a:t>de ces risques en prenant en compte les situations de poly expositions dont chimique</a:t>
            </a:r>
          </a:p>
          <a:p>
            <a:pPr marL="549275" indent="-457200" algn="just">
              <a:buClr>
                <a:srgbClr val="00B0F0"/>
              </a:buClr>
              <a:buFont typeface="Wingdings" panose="05000000000000000000" pitchFamily="2" charset="2"/>
              <a:buChar char="§"/>
            </a:pPr>
            <a:r>
              <a:rPr lang="fr-FR" sz="2000" dirty="0"/>
              <a:t>Mise à jour annuelle à partir de 11 salariés</a:t>
            </a:r>
          </a:p>
          <a:p>
            <a:pPr marL="549275" indent="-457200" algn="just">
              <a:buClr>
                <a:srgbClr val="00B0F0"/>
              </a:buClr>
              <a:buFont typeface="Wingdings" panose="05000000000000000000" pitchFamily="2" charset="2"/>
              <a:buChar char="§"/>
            </a:pPr>
            <a:r>
              <a:rPr lang="fr-FR" sz="2000" dirty="0"/>
              <a:t>Assure la </a:t>
            </a:r>
            <a:r>
              <a:rPr lang="fr-FR" sz="2000" dirty="0">
                <a:solidFill>
                  <a:schemeClr val="accent6"/>
                </a:solidFill>
              </a:rPr>
              <a:t>traçabilité collective de ces expositions : </a:t>
            </a:r>
            <a:r>
              <a:rPr lang="fr-FR" sz="2000" dirty="0"/>
              <a:t>conservé </a:t>
            </a:r>
            <a:r>
              <a:rPr lang="fr-FR" sz="2000" dirty="0">
                <a:solidFill>
                  <a:schemeClr val="accent6"/>
                </a:solidFill>
              </a:rPr>
              <a:t>40 ans sous format numérique (à partir de  juillet 2023)</a:t>
            </a:r>
          </a:p>
          <a:p>
            <a:pPr marL="549275" indent="-457200" algn="just">
              <a:buClr>
                <a:srgbClr val="00B0F0"/>
              </a:buClr>
              <a:buFont typeface="Wingdings" panose="05000000000000000000" pitchFamily="2" charset="2"/>
              <a:buChar char="§"/>
            </a:pPr>
            <a:r>
              <a:rPr lang="fr-FR" sz="2000" dirty="0">
                <a:solidFill>
                  <a:schemeClr val="accent6"/>
                </a:solidFill>
              </a:rPr>
              <a:t>≥ 50 salariés </a:t>
            </a:r>
            <a:r>
              <a:rPr lang="fr-FR" sz="2000" dirty="0"/>
              <a:t>: le DUERP est couplé à un Programme Annuel de Prévention des Risques Professionnels et d’Amélioration des Conditions de Travail (PAPRIPACT) avec calendrier et indicateurs de résultats</a:t>
            </a:r>
          </a:p>
          <a:p>
            <a:pPr marL="549275" indent="-457200" algn="just">
              <a:buClr>
                <a:srgbClr val="00B0F0"/>
              </a:buClr>
              <a:buFont typeface="Wingdings" panose="05000000000000000000" pitchFamily="2" charset="2"/>
              <a:buChar char="§"/>
            </a:pPr>
            <a:r>
              <a:rPr lang="fr-FR" sz="2000" dirty="0">
                <a:solidFill>
                  <a:schemeClr val="accent6"/>
                </a:solidFill>
              </a:rPr>
              <a:t>De 11 à 49 salariés </a:t>
            </a:r>
            <a:r>
              <a:rPr lang="fr-FR" sz="2000" dirty="0"/>
              <a:t>: une liste d’actions de prévention est consignées dans le DUERP </a:t>
            </a:r>
          </a:p>
          <a:p>
            <a:pPr marL="549275" indent="-457200" algn="just">
              <a:buClr>
                <a:srgbClr val="00B0F0"/>
              </a:buClr>
              <a:buFont typeface="Wingdings" panose="05000000000000000000" pitchFamily="2" charset="2"/>
              <a:buChar char="§"/>
            </a:pPr>
            <a:r>
              <a:rPr lang="fr-FR" sz="2000" dirty="0"/>
              <a:t>Mises à disposition : </a:t>
            </a:r>
            <a:r>
              <a:rPr lang="fr-FR" sz="2000" dirty="0">
                <a:solidFill>
                  <a:schemeClr val="accent6"/>
                </a:solidFill>
              </a:rPr>
              <a:t>du CSE, des salariés, du Service de prévention et de santé au travail </a:t>
            </a:r>
          </a:p>
          <a:p>
            <a:pPr marL="549275" indent="-457200" algn="just">
              <a:buClr>
                <a:srgbClr val="00B0F0"/>
              </a:buClr>
              <a:buFont typeface="Wingdings" panose="05000000000000000000" pitchFamily="2" charset="2"/>
              <a:buChar char="§"/>
            </a:pPr>
            <a:r>
              <a:rPr lang="fr-FR" sz="2000" dirty="0">
                <a:solidFill>
                  <a:schemeClr val="accent6"/>
                </a:solidFill>
              </a:rPr>
              <a:t>Le CSE est consulté</a:t>
            </a:r>
            <a:r>
              <a:rPr lang="fr-FR" sz="2000" dirty="0">
                <a:solidFill>
                  <a:schemeClr val="tx2">
                    <a:lumMod val="60000"/>
                    <a:lumOff val="40000"/>
                  </a:schemeClr>
                </a:solidFill>
              </a:rPr>
              <a:t> </a:t>
            </a:r>
            <a:r>
              <a:rPr lang="fr-FR" sz="2000" dirty="0"/>
              <a:t>sur le DUERP et le programme de prévention et </a:t>
            </a:r>
            <a:r>
              <a:rPr lang="fr-FR" sz="2000" dirty="0">
                <a:solidFill>
                  <a:schemeClr val="accent6"/>
                </a:solidFill>
              </a:rPr>
              <a:t>apporte sa contribution avec le CSSCT, le conseiller en prévention et le Service de prévention et de santé au travail.</a:t>
            </a:r>
            <a:endParaRPr lang="fr-FR" b="1" dirty="0">
              <a:solidFill>
                <a:schemeClr val="accent6"/>
              </a:solidFill>
            </a:endParaRPr>
          </a:p>
        </p:txBody>
      </p:sp>
    </p:spTree>
    <p:extLst>
      <p:ext uri="{BB962C8B-B14F-4D97-AF65-F5344CB8AC3E}">
        <p14:creationId xmlns:p14="http://schemas.microsoft.com/office/powerpoint/2010/main" val="4054383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64027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CFA55C8-9E24-4AEF-8FA7-DEA38BB76F74}"/>
              </a:ext>
            </a:extLst>
          </p:cNvPr>
          <p:cNvSpPr/>
          <p:nvPr/>
        </p:nvSpPr>
        <p:spPr>
          <a:xfrm>
            <a:off x="2407618" y="2036425"/>
            <a:ext cx="1980000" cy="4319925"/>
          </a:xfrm>
          <a:prstGeom prst="rect">
            <a:avLst/>
          </a:prstGeom>
          <a:solidFill>
            <a:srgbClr val="E5F1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b="1" dirty="0">
              <a:solidFill>
                <a:schemeClr val="bg1"/>
              </a:solidFill>
            </a:endParaRPr>
          </a:p>
        </p:txBody>
      </p:sp>
      <p:sp>
        <p:nvSpPr>
          <p:cNvPr id="21" name="Rectangle 20">
            <a:extLst>
              <a:ext uri="{FF2B5EF4-FFF2-40B4-BE49-F238E27FC236}">
                <a16:creationId xmlns:a16="http://schemas.microsoft.com/office/drawing/2014/main" id="{7D909E00-30AB-420A-96C0-4DC26E581B24}"/>
              </a:ext>
            </a:extLst>
          </p:cNvPr>
          <p:cNvSpPr/>
          <p:nvPr/>
        </p:nvSpPr>
        <p:spPr>
          <a:xfrm>
            <a:off x="4513252" y="2036425"/>
            <a:ext cx="2160000" cy="4368419"/>
          </a:xfrm>
          <a:prstGeom prst="rect">
            <a:avLst/>
          </a:prstGeom>
          <a:solidFill>
            <a:srgbClr val="EBF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b="1" dirty="0">
              <a:solidFill>
                <a:schemeClr val="bg1"/>
              </a:solidFill>
            </a:endParaRPr>
          </a:p>
        </p:txBody>
      </p:sp>
      <p:sp>
        <p:nvSpPr>
          <p:cNvPr id="22" name="Rectangle 21">
            <a:extLst>
              <a:ext uri="{FF2B5EF4-FFF2-40B4-BE49-F238E27FC236}">
                <a16:creationId xmlns:a16="http://schemas.microsoft.com/office/drawing/2014/main" id="{DF1CBD38-A999-48C2-9989-620AE5651275}"/>
              </a:ext>
            </a:extLst>
          </p:cNvPr>
          <p:cNvSpPr/>
          <p:nvPr/>
        </p:nvSpPr>
        <p:spPr>
          <a:xfrm>
            <a:off x="6836131" y="2036425"/>
            <a:ext cx="2159999" cy="4319925"/>
          </a:xfrm>
          <a:prstGeom prst="rect">
            <a:avLst/>
          </a:prstGeom>
          <a:solidFill>
            <a:srgbClr val="EBFF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b="1" dirty="0">
              <a:solidFill>
                <a:schemeClr val="bg1"/>
              </a:solidFill>
            </a:endParaRPr>
          </a:p>
        </p:txBody>
      </p:sp>
      <p:sp>
        <p:nvSpPr>
          <p:cNvPr id="23" name="Rectangle 22">
            <a:extLst>
              <a:ext uri="{FF2B5EF4-FFF2-40B4-BE49-F238E27FC236}">
                <a16:creationId xmlns:a16="http://schemas.microsoft.com/office/drawing/2014/main" id="{119D0007-112B-4E11-A7C7-A7F8FA0613FA}"/>
              </a:ext>
            </a:extLst>
          </p:cNvPr>
          <p:cNvSpPr/>
          <p:nvPr/>
        </p:nvSpPr>
        <p:spPr>
          <a:xfrm>
            <a:off x="9129991" y="2034674"/>
            <a:ext cx="2449612" cy="4319924"/>
          </a:xfrm>
          <a:prstGeom prst="rect">
            <a:avLst/>
          </a:prstGeom>
          <a:solidFill>
            <a:srgbClr val="E8FC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b="1" dirty="0">
              <a:solidFill>
                <a:schemeClr val="bg1"/>
              </a:solidFill>
            </a:endParaRPr>
          </a:p>
        </p:txBody>
      </p:sp>
      <p:sp>
        <p:nvSpPr>
          <p:cNvPr id="19" name="Rectangle 18">
            <a:extLst>
              <a:ext uri="{FF2B5EF4-FFF2-40B4-BE49-F238E27FC236}">
                <a16:creationId xmlns:a16="http://schemas.microsoft.com/office/drawing/2014/main" id="{3899B19A-C39C-403F-98AC-DE79FCCA4DD4}"/>
              </a:ext>
            </a:extLst>
          </p:cNvPr>
          <p:cNvSpPr/>
          <p:nvPr/>
        </p:nvSpPr>
        <p:spPr>
          <a:xfrm>
            <a:off x="330997" y="2036426"/>
            <a:ext cx="1980000" cy="4319924"/>
          </a:xfrm>
          <a:prstGeom prst="rect">
            <a:avLst/>
          </a:prstGeom>
          <a:solidFill>
            <a:srgbClr val="FFF6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000" b="1" dirty="0">
              <a:solidFill>
                <a:schemeClr val="bg1"/>
              </a:solidFill>
            </a:endParaRPr>
          </a:p>
        </p:txBody>
      </p:sp>
      <p:sp>
        <p:nvSpPr>
          <p:cNvPr id="2" name="Espace réservé du pied de page 1">
            <a:extLst>
              <a:ext uri="{FF2B5EF4-FFF2-40B4-BE49-F238E27FC236}">
                <a16:creationId xmlns:a16="http://schemas.microsoft.com/office/drawing/2014/main" id="{0077C762-F1CA-40C2-B9D9-B4ED5989FDC2}"/>
              </a:ext>
            </a:extLst>
          </p:cNvPr>
          <p:cNvSpPr>
            <a:spLocks noGrp="1"/>
          </p:cNvSpPr>
          <p:nvPr>
            <p:ph type="ftr" sz="quarter" idx="3"/>
          </p:nvPr>
        </p:nvSpPr>
        <p:spPr/>
        <p:txBody>
          <a:bodyPr/>
          <a:lstStyle/>
          <a:p>
            <a:pPr algn="l"/>
            <a:endParaRPr lang="fr-FR" dirty="0"/>
          </a:p>
        </p:txBody>
      </p:sp>
      <p:sp>
        <p:nvSpPr>
          <p:cNvPr id="4" name="Sous-titre 3">
            <a:extLst>
              <a:ext uri="{FF2B5EF4-FFF2-40B4-BE49-F238E27FC236}">
                <a16:creationId xmlns:a16="http://schemas.microsoft.com/office/drawing/2014/main" id="{8EFF516A-0368-4497-992F-11B5901B07FA}"/>
              </a:ext>
            </a:extLst>
          </p:cNvPr>
          <p:cNvSpPr>
            <a:spLocks noGrp="1"/>
          </p:cNvSpPr>
          <p:nvPr>
            <p:ph type="subTitle" idx="1"/>
          </p:nvPr>
        </p:nvSpPr>
        <p:spPr/>
        <p:txBody>
          <a:bodyPr/>
          <a:lstStyle/>
          <a:p>
            <a:r>
              <a:rPr lang="fr-FR" dirty="0"/>
              <a:t>De la médecine du travail…</a:t>
            </a:r>
            <a:r>
              <a:rPr lang="fr-FR" dirty="0">
                <a:latin typeface="+mn-lt"/>
              </a:rPr>
              <a:t>à la santé a travail</a:t>
            </a:r>
          </a:p>
        </p:txBody>
      </p:sp>
      <p:sp>
        <p:nvSpPr>
          <p:cNvPr id="6" name="Rectangle 5">
            <a:extLst>
              <a:ext uri="{FF2B5EF4-FFF2-40B4-BE49-F238E27FC236}">
                <a16:creationId xmlns:a16="http://schemas.microsoft.com/office/drawing/2014/main" id="{9A72B0B3-3D3B-4F06-A1AB-440637594B3D}"/>
              </a:ext>
            </a:extLst>
          </p:cNvPr>
          <p:cNvSpPr/>
          <p:nvPr/>
        </p:nvSpPr>
        <p:spPr>
          <a:xfrm>
            <a:off x="330998" y="1437414"/>
            <a:ext cx="1980000" cy="504000"/>
          </a:xfrm>
          <a:prstGeom prst="rec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rPr>
              <a:t>1946</a:t>
            </a:r>
          </a:p>
        </p:txBody>
      </p:sp>
      <p:sp>
        <p:nvSpPr>
          <p:cNvPr id="7" name="ZoneTexte 6">
            <a:extLst>
              <a:ext uri="{FF2B5EF4-FFF2-40B4-BE49-F238E27FC236}">
                <a16:creationId xmlns:a16="http://schemas.microsoft.com/office/drawing/2014/main" id="{3DEF59E6-6399-44D9-B365-029525CEBDE8}"/>
              </a:ext>
            </a:extLst>
          </p:cNvPr>
          <p:cNvSpPr txBox="1"/>
          <p:nvPr/>
        </p:nvSpPr>
        <p:spPr>
          <a:xfrm>
            <a:off x="330998" y="2159790"/>
            <a:ext cx="1980000" cy="3327214"/>
          </a:xfrm>
          <a:prstGeom prst="rect">
            <a:avLst/>
          </a:prstGeom>
        </p:spPr>
        <p:txBody>
          <a:bodyPr wrap="square" rtlCol="0" anchor="t">
            <a:normAutofit/>
          </a:bodyPr>
          <a:lstStyle/>
          <a:p>
            <a:pPr algn="just"/>
            <a:r>
              <a:rPr lang="fr-FR" sz="2000" baseline="30000" dirty="0">
                <a:latin typeface="+mj-lt"/>
              </a:rPr>
              <a:t>La Loi pose les principes fondamentaux de la Médecine du Travail et jette les bases de son organisation, avec la création des Services Interentreprises de Médecine du Travail. </a:t>
            </a:r>
          </a:p>
          <a:p>
            <a:pPr algn="just"/>
            <a:endParaRPr lang="fr-FR" sz="2000" baseline="30000" dirty="0">
              <a:latin typeface="+mj-lt"/>
            </a:endParaRPr>
          </a:p>
          <a:p>
            <a:pPr algn="just"/>
            <a:r>
              <a:rPr lang="fr-FR" sz="2000" baseline="30000" dirty="0">
                <a:latin typeface="+mj-lt"/>
              </a:rPr>
              <a:t>Le rôle premier du Médecin du Travail  est d’assurer une visite médicale annuelle obligatoire pour tous les salariés.</a:t>
            </a:r>
          </a:p>
          <a:p>
            <a:pPr algn="just"/>
            <a:endParaRPr lang="fr-FR" dirty="0"/>
          </a:p>
        </p:txBody>
      </p:sp>
      <p:sp>
        <p:nvSpPr>
          <p:cNvPr id="10" name="Rectangle 9">
            <a:extLst>
              <a:ext uri="{FF2B5EF4-FFF2-40B4-BE49-F238E27FC236}">
                <a16:creationId xmlns:a16="http://schemas.microsoft.com/office/drawing/2014/main" id="{DF9B50C5-2367-44F9-97B4-52D818B4C437}"/>
              </a:ext>
            </a:extLst>
          </p:cNvPr>
          <p:cNvSpPr/>
          <p:nvPr/>
        </p:nvSpPr>
        <p:spPr>
          <a:xfrm>
            <a:off x="2428410" y="1437414"/>
            <a:ext cx="1980000" cy="504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rPr>
              <a:t>1990</a:t>
            </a:r>
          </a:p>
        </p:txBody>
      </p:sp>
      <p:sp>
        <p:nvSpPr>
          <p:cNvPr id="11" name="ZoneTexte 10">
            <a:extLst>
              <a:ext uri="{FF2B5EF4-FFF2-40B4-BE49-F238E27FC236}">
                <a16:creationId xmlns:a16="http://schemas.microsoft.com/office/drawing/2014/main" id="{906D54A5-2E82-469B-97A6-5ADC5BE41298}"/>
              </a:ext>
            </a:extLst>
          </p:cNvPr>
          <p:cNvSpPr txBox="1"/>
          <p:nvPr/>
        </p:nvSpPr>
        <p:spPr>
          <a:xfrm>
            <a:off x="2406580" y="2196366"/>
            <a:ext cx="1980672" cy="748002"/>
          </a:xfrm>
          <a:prstGeom prst="rect">
            <a:avLst/>
          </a:prstGeom>
        </p:spPr>
        <p:txBody>
          <a:bodyPr wrap="square" rtlCol="0" anchor="t">
            <a:normAutofit/>
          </a:bodyPr>
          <a:lstStyle/>
          <a:p>
            <a:pPr algn="just"/>
            <a:r>
              <a:rPr lang="fr-FR" sz="2000" b="1" baseline="30000" dirty="0">
                <a:solidFill>
                  <a:srgbClr val="92D050"/>
                </a:solidFill>
                <a:latin typeface="+mj-lt"/>
              </a:rPr>
              <a:t>Fin des années 1990 : </a:t>
            </a:r>
            <a:r>
              <a:rPr lang="fr-FR" sz="2000" baseline="30000" dirty="0">
                <a:latin typeface="+mj-lt"/>
              </a:rPr>
              <a:t>les missions des Médecins au quotidien sont élargies. </a:t>
            </a:r>
          </a:p>
          <a:p>
            <a:pPr algn="just"/>
            <a:endParaRPr lang="fr-FR" dirty="0"/>
          </a:p>
        </p:txBody>
      </p:sp>
      <p:sp>
        <p:nvSpPr>
          <p:cNvPr id="12" name="Rectangle 11">
            <a:extLst>
              <a:ext uri="{FF2B5EF4-FFF2-40B4-BE49-F238E27FC236}">
                <a16:creationId xmlns:a16="http://schemas.microsoft.com/office/drawing/2014/main" id="{43A77266-A57A-46D9-9053-1B219BBC1A80}"/>
              </a:ext>
            </a:extLst>
          </p:cNvPr>
          <p:cNvSpPr/>
          <p:nvPr/>
        </p:nvSpPr>
        <p:spPr>
          <a:xfrm>
            <a:off x="4542271" y="1437414"/>
            <a:ext cx="2160000" cy="504000"/>
          </a:xfrm>
          <a:prstGeom prst="rect">
            <a:avLst/>
          </a:prstGeom>
          <a:solidFill>
            <a:srgbClr val="00C4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rPr>
              <a:t>2000-2011</a:t>
            </a:r>
          </a:p>
        </p:txBody>
      </p:sp>
      <p:sp>
        <p:nvSpPr>
          <p:cNvPr id="13" name="ZoneTexte 12">
            <a:extLst>
              <a:ext uri="{FF2B5EF4-FFF2-40B4-BE49-F238E27FC236}">
                <a16:creationId xmlns:a16="http://schemas.microsoft.com/office/drawing/2014/main" id="{7D6D4F6A-BC21-4659-B224-9A6736F08CFE}"/>
              </a:ext>
            </a:extLst>
          </p:cNvPr>
          <p:cNvSpPr txBox="1"/>
          <p:nvPr/>
        </p:nvSpPr>
        <p:spPr>
          <a:xfrm>
            <a:off x="4521113" y="2159790"/>
            <a:ext cx="2174535" cy="4196560"/>
          </a:xfrm>
          <a:prstGeom prst="rect">
            <a:avLst/>
          </a:prstGeom>
        </p:spPr>
        <p:txBody>
          <a:bodyPr wrap="square" rtlCol="0" anchor="t">
            <a:normAutofit/>
          </a:bodyPr>
          <a:lstStyle/>
          <a:p>
            <a:pPr algn="just"/>
            <a:r>
              <a:rPr lang="fr-FR" sz="2000" baseline="30000" dirty="0">
                <a:latin typeface="+mj-lt"/>
              </a:rPr>
              <a:t>La loi transforme les Services de Médecine du travail en Services de Santé au travail. Passage du constat « curatif » à une démarche préventive. </a:t>
            </a:r>
          </a:p>
          <a:p>
            <a:pPr algn="just"/>
            <a:endParaRPr lang="fr-FR" sz="2000" baseline="30000" dirty="0">
              <a:latin typeface="+mj-lt"/>
            </a:endParaRPr>
          </a:p>
          <a:p>
            <a:pPr algn="just"/>
            <a:r>
              <a:rPr lang="fr-FR" sz="2000" baseline="30000" dirty="0">
                <a:latin typeface="+mj-lt"/>
              </a:rPr>
              <a:t>Les missions et les activités des Médecins et des Services de Santé au Travail, sont redéfinies par décret : changement du rythme des visites médicales périodiques, renforcement des Actions en Milieu du Travail (A.M.T.), équipes santé travail pluridisciplinaires afin de répondre au mieux aux besoins des entreprises.</a:t>
            </a:r>
          </a:p>
          <a:p>
            <a:pPr algn="just"/>
            <a:endParaRPr lang="fr-FR" dirty="0"/>
          </a:p>
        </p:txBody>
      </p:sp>
      <p:sp>
        <p:nvSpPr>
          <p:cNvPr id="14" name="Rectangle 13">
            <a:extLst>
              <a:ext uri="{FF2B5EF4-FFF2-40B4-BE49-F238E27FC236}">
                <a16:creationId xmlns:a16="http://schemas.microsoft.com/office/drawing/2014/main" id="{EB93F6A5-65F8-4F85-9E49-3FC95BF88860}"/>
              </a:ext>
            </a:extLst>
          </p:cNvPr>
          <p:cNvSpPr/>
          <p:nvPr/>
        </p:nvSpPr>
        <p:spPr>
          <a:xfrm>
            <a:off x="6836132" y="1437414"/>
            <a:ext cx="2160000" cy="504000"/>
          </a:xfrm>
          <a:prstGeom prst="rect">
            <a:avLst/>
          </a:prstGeom>
          <a:solidFill>
            <a:srgbClr val="0092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solidFill>
                  <a:schemeClr val="bg1"/>
                </a:solidFill>
              </a:rPr>
              <a:t>2011-2016</a:t>
            </a:r>
          </a:p>
        </p:txBody>
      </p:sp>
      <p:sp>
        <p:nvSpPr>
          <p:cNvPr id="15" name="ZoneTexte 14">
            <a:extLst>
              <a:ext uri="{FF2B5EF4-FFF2-40B4-BE49-F238E27FC236}">
                <a16:creationId xmlns:a16="http://schemas.microsoft.com/office/drawing/2014/main" id="{FC1D4365-D783-4AC6-931D-92FA4A3871B3}"/>
              </a:ext>
            </a:extLst>
          </p:cNvPr>
          <p:cNvSpPr txBox="1"/>
          <p:nvPr/>
        </p:nvSpPr>
        <p:spPr>
          <a:xfrm>
            <a:off x="6836131" y="2159789"/>
            <a:ext cx="2159999" cy="4368419"/>
          </a:xfrm>
          <a:prstGeom prst="rect">
            <a:avLst/>
          </a:prstGeom>
        </p:spPr>
        <p:txBody>
          <a:bodyPr wrap="square" rtlCol="0" anchor="t">
            <a:normAutofit lnSpcReduction="10000"/>
          </a:bodyPr>
          <a:lstStyle/>
          <a:p>
            <a:pPr algn="just"/>
            <a:r>
              <a:rPr lang="fr-FR" sz="2000" baseline="30000" dirty="0">
                <a:latin typeface="+mj-lt"/>
              </a:rPr>
              <a:t>Les missions des Services de Santé au Travail sont assurées par une équipe pluridisciplinaire de santé au travail comprenant des médecins du travail, des intervenants en prévention des risques professionnels et des infirmiers. </a:t>
            </a:r>
          </a:p>
          <a:p>
            <a:pPr algn="just"/>
            <a:endParaRPr lang="fr-FR" sz="2000" baseline="30000" dirty="0">
              <a:latin typeface="+mj-lt"/>
            </a:endParaRPr>
          </a:p>
          <a:p>
            <a:pPr algn="just"/>
            <a:r>
              <a:rPr lang="fr-FR" sz="2000" baseline="30000" dirty="0">
                <a:latin typeface="+mj-lt"/>
              </a:rPr>
              <a:t>Les médecins du travail animent et coordonnent l’équipe pluridisciplinaire. </a:t>
            </a:r>
          </a:p>
          <a:p>
            <a:pPr algn="just"/>
            <a:endParaRPr lang="fr-FR" sz="2000" baseline="30000" dirty="0">
              <a:latin typeface="+mj-lt"/>
            </a:endParaRPr>
          </a:p>
          <a:p>
            <a:pPr algn="just"/>
            <a:r>
              <a:rPr lang="fr-FR" sz="2000" baseline="30000" dirty="0">
                <a:latin typeface="+mj-lt"/>
              </a:rPr>
              <a:t>La Loi de 2016 relative à modernisation de la médecine du travail modifient les modalités du suivi individuel de santé des salariés (visites lors de l’embauche, visites périodiques, etc.).</a:t>
            </a:r>
          </a:p>
        </p:txBody>
      </p:sp>
      <p:sp>
        <p:nvSpPr>
          <p:cNvPr id="17" name="ZoneTexte 16">
            <a:extLst>
              <a:ext uri="{FF2B5EF4-FFF2-40B4-BE49-F238E27FC236}">
                <a16:creationId xmlns:a16="http://schemas.microsoft.com/office/drawing/2014/main" id="{64EDF567-5AA4-4562-B57D-569A9AC1AE38}"/>
              </a:ext>
            </a:extLst>
          </p:cNvPr>
          <p:cNvSpPr txBox="1"/>
          <p:nvPr/>
        </p:nvSpPr>
        <p:spPr>
          <a:xfrm>
            <a:off x="9152389" y="2159789"/>
            <a:ext cx="2427214" cy="3843166"/>
          </a:xfrm>
          <a:prstGeom prst="rect">
            <a:avLst/>
          </a:prstGeom>
        </p:spPr>
        <p:txBody>
          <a:bodyPr wrap="square" rtlCol="0" anchor="t">
            <a:normAutofit fontScale="92500"/>
          </a:bodyPr>
          <a:lstStyle/>
          <a:p>
            <a:pPr algn="just">
              <a:lnSpc>
                <a:spcPct val="110000"/>
              </a:lnSpc>
            </a:pPr>
            <a:r>
              <a:rPr lang="fr-FR" sz="2200" b="1" baseline="30000" dirty="0">
                <a:solidFill>
                  <a:srgbClr val="00642D"/>
                </a:solidFill>
                <a:latin typeface="+mj-lt"/>
              </a:rPr>
              <a:t>2018 : </a:t>
            </a:r>
            <a:r>
              <a:rPr lang="fr-FR" sz="2200" baseline="30000" dirty="0">
                <a:latin typeface="+mj-lt"/>
              </a:rPr>
              <a:t>parution du rapport Lecocq « Santé au travail : vers un système simplifié pour une prévention renforcée ».</a:t>
            </a:r>
          </a:p>
          <a:p>
            <a:pPr algn="just">
              <a:lnSpc>
                <a:spcPct val="110000"/>
              </a:lnSpc>
            </a:pPr>
            <a:endParaRPr lang="fr-FR" sz="2200" b="1" baseline="30000" dirty="0">
              <a:solidFill>
                <a:srgbClr val="00642D"/>
              </a:solidFill>
              <a:latin typeface="+mj-lt"/>
            </a:endParaRPr>
          </a:p>
          <a:p>
            <a:pPr algn="just">
              <a:lnSpc>
                <a:spcPct val="110000"/>
              </a:lnSpc>
            </a:pPr>
            <a:r>
              <a:rPr lang="fr-FR" sz="2200" b="1" baseline="30000" dirty="0">
                <a:solidFill>
                  <a:srgbClr val="00642D"/>
                </a:solidFill>
                <a:latin typeface="+mj-lt"/>
              </a:rPr>
              <a:t>2020 : </a:t>
            </a:r>
            <a:r>
              <a:rPr lang="fr-FR" sz="2200" baseline="30000" dirty="0">
                <a:latin typeface="+mj-lt"/>
              </a:rPr>
              <a:t>parution du rapport de l’Inspection Générale des Affaires Sociales : « Evaluation des Services de Santé au Travail Interentreprises (SSTI) ».</a:t>
            </a:r>
          </a:p>
          <a:p>
            <a:pPr algn="just">
              <a:lnSpc>
                <a:spcPct val="110000"/>
              </a:lnSpc>
            </a:pPr>
            <a:endParaRPr lang="fr-FR" sz="2200" b="1" baseline="30000" dirty="0">
              <a:latin typeface="+mj-lt"/>
            </a:endParaRPr>
          </a:p>
          <a:p>
            <a:pPr algn="just">
              <a:lnSpc>
                <a:spcPct val="110000"/>
              </a:lnSpc>
            </a:pPr>
            <a:r>
              <a:rPr lang="fr-FR" sz="2200" b="1" baseline="30000" dirty="0">
                <a:solidFill>
                  <a:srgbClr val="00642D"/>
                </a:solidFill>
                <a:latin typeface="+mj-lt"/>
              </a:rPr>
              <a:t>2 août 2021 : </a:t>
            </a:r>
            <a:r>
              <a:rPr lang="fr-FR" sz="2200" baseline="30000" dirty="0">
                <a:latin typeface="+mj-lt"/>
              </a:rPr>
              <a:t>La Loi n°2021-1018 pour renforcer la prévention en santé au travail est promulguée.</a:t>
            </a:r>
          </a:p>
          <a:p>
            <a:pPr algn="just"/>
            <a:endParaRPr lang="fr-FR" sz="2400" baseline="30000" dirty="0">
              <a:latin typeface="+mj-lt"/>
            </a:endParaRPr>
          </a:p>
          <a:p>
            <a:pPr algn="just"/>
            <a:endParaRPr lang="fr-FR" sz="2400" baseline="30000" dirty="0">
              <a:latin typeface="+mj-lt"/>
            </a:endParaRPr>
          </a:p>
          <a:p>
            <a:pPr algn="just"/>
            <a:endParaRPr lang="fr-FR" dirty="0"/>
          </a:p>
        </p:txBody>
      </p:sp>
      <p:sp>
        <p:nvSpPr>
          <p:cNvPr id="18" name="Flèche : droite 17">
            <a:extLst>
              <a:ext uri="{FF2B5EF4-FFF2-40B4-BE49-F238E27FC236}">
                <a16:creationId xmlns:a16="http://schemas.microsoft.com/office/drawing/2014/main" id="{97BC9DC0-4FB4-4638-83D9-775FF9A1415C}"/>
              </a:ext>
            </a:extLst>
          </p:cNvPr>
          <p:cNvSpPr/>
          <p:nvPr/>
        </p:nvSpPr>
        <p:spPr>
          <a:xfrm>
            <a:off x="9129993" y="1172859"/>
            <a:ext cx="2427214" cy="1023507"/>
          </a:xfrm>
          <a:prstGeom prst="rightArrow">
            <a:avLst/>
          </a:prstGeom>
          <a:solidFill>
            <a:srgbClr val="0064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000" b="1" dirty="0"/>
              <a:t>2018-2022</a:t>
            </a:r>
          </a:p>
        </p:txBody>
      </p:sp>
    </p:spTree>
    <p:extLst>
      <p:ext uri="{BB962C8B-B14F-4D97-AF65-F5344CB8AC3E}">
        <p14:creationId xmlns:p14="http://schemas.microsoft.com/office/powerpoint/2010/main" val="282282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500"/>
                                        <p:tgtEl>
                                          <p:spTgt spid="22"/>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fade">
                                      <p:cBhvr>
                                        <p:cTn id="54" dur="500"/>
                                        <p:tgtEl>
                                          <p:spTgt spid="1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19" grpId="0" animBg="1"/>
      <p:bldP spid="6" grpId="0" animBg="1"/>
      <p:bldP spid="7" grpId="0"/>
      <p:bldP spid="10" grpId="0" animBg="1"/>
      <p:bldP spid="11" grpId="0"/>
      <p:bldP spid="12" grpId="0" animBg="1"/>
      <p:bldP spid="13" grpId="0"/>
      <p:bldP spid="14" grpId="0" animBg="1"/>
      <p:bldP spid="15" grpId="0"/>
      <p:bldP spid="17"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876C29DB-9619-4F38-9993-110DD429F4B2}"/>
              </a:ext>
            </a:extLst>
          </p:cNvPr>
          <p:cNvSpPr>
            <a:spLocks noGrp="1"/>
          </p:cNvSpPr>
          <p:nvPr>
            <p:ph type="ftr" sz="quarter" idx="3"/>
          </p:nvPr>
        </p:nvSpPr>
        <p:spPr/>
        <p:txBody>
          <a:bodyPr/>
          <a:lstStyle/>
          <a:p>
            <a:pPr algn="l"/>
            <a:endParaRPr lang="fr-FR" dirty="0"/>
          </a:p>
        </p:txBody>
      </p:sp>
      <p:sp>
        <p:nvSpPr>
          <p:cNvPr id="13" name="Sous-titre 12">
            <a:extLst>
              <a:ext uri="{FF2B5EF4-FFF2-40B4-BE49-F238E27FC236}">
                <a16:creationId xmlns:a16="http://schemas.microsoft.com/office/drawing/2014/main" id="{950DF627-0082-47E1-ACE0-1B7DB1A007BE}"/>
              </a:ext>
            </a:extLst>
          </p:cNvPr>
          <p:cNvSpPr>
            <a:spLocks noGrp="1"/>
          </p:cNvSpPr>
          <p:nvPr>
            <p:ph type="subTitle" idx="1"/>
          </p:nvPr>
        </p:nvSpPr>
        <p:spPr/>
        <p:txBody>
          <a:bodyPr/>
          <a:lstStyle/>
          <a:p>
            <a:r>
              <a:rPr lang="fr-FR" sz="4500" dirty="0"/>
              <a:t>Fonctionnement</a:t>
            </a:r>
          </a:p>
        </p:txBody>
      </p:sp>
      <p:sp>
        <p:nvSpPr>
          <p:cNvPr id="14" name="Espace réservé du texte 13">
            <a:extLst>
              <a:ext uri="{FF2B5EF4-FFF2-40B4-BE49-F238E27FC236}">
                <a16:creationId xmlns:a16="http://schemas.microsoft.com/office/drawing/2014/main" id="{6B980392-B33B-4572-BB30-22A797D0CE2D}"/>
              </a:ext>
            </a:extLst>
          </p:cNvPr>
          <p:cNvSpPr>
            <a:spLocks noGrp="1"/>
          </p:cNvSpPr>
          <p:nvPr>
            <p:ph type="body" sz="half" idx="2"/>
          </p:nvPr>
        </p:nvSpPr>
        <p:spPr>
          <a:xfrm>
            <a:off x="774401" y="1396538"/>
            <a:ext cx="5668344" cy="4754880"/>
          </a:xfrm>
        </p:spPr>
        <p:txBody>
          <a:bodyPr/>
          <a:lstStyle/>
          <a:p>
            <a:pPr algn="just"/>
            <a:r>
              <a:rPr lang="fr-FR" altLang="fr-FR" sz="2600" dirty="0">
                <a:latin typeface="+mj-lt"/>
              </a:rPr>
              <a:t>Le Service de Santé au Travail est une association à but non lucratif agréée par le ministère du travail. </a:t>
            </a:r>
          </a:p>
          <a:p>
            <a:pPr algn="just"/>
            <a:endParaRPr lang="fr-FR" altLang="fr-FR" sz="1500" dirty="0">
              <a:latin typeface="+mj-lt"/>
            </a:endParaRPr>
          </a:p>
          <a:p>
            <a:pPr algn="just"/>
            <a:r>
              <a:rPr lang="fr-FR" altLang="fr-FR" sz="2600" dirty="0">
                <a:latin typeface="+mj-lt"/>
              </a:rPr>
              <a:t>Le Service est géré par un Conseil d’Administration constitué de représentants employeurs désignés par les organisation patronales et de représentants de salariés désignés par les organisations syndicales.</a:t>
            </a:r>
          </a:p>
          <a:p>
            <a:endParaRPr lang="fr-FR" dirty="0"/>
          </a:p>
        </p:txBody>
      </p:sp>
      <p:pic>
        <p:nvPicPr>
          <p:cNvPr id="7" name="Picture 2">
            <a:extLst>
              <a:ext uri="{FF2B5EF4-FFF2-40B4-BE49-F238E27FC236}">
                <a16:creationId xmlns:a16="http://schemas.microsoft.com/office/drawing/2014/main" id="{40AB8A24-B065-48AC-85E5-65BDA7EA3A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9625" y="1602667"/>
            <a:ext cx="4923154" cy="3431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tangle 3">
            <a:extLst>
              <a:ext uri="{FF2B5EF4-FFF2-40B4-BE49-F238E27FC236}">
                <a16:creationId xmlns:a16="http://schemas.microsoft.com/office/drawing/2014/main" id="{0F3C591B-4346-4402-AD2F-56CB6AFDD956}"/>
              </a:ext>
            </a:extLst>
          </p:cNvPr>
          <p:cNvSpPr txBox="1">
            <a:spLocks noChangeArrowheads="1"/>
          </p:cNvSpPr>
          <p:nvPr/>
        </p:nvSpPr>
        <p:spPr bwMode="auto">
          <a:xfrm>
            <a:off x="474661" y="5666394"/>
            <a:ext cx="11370593" cy="601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defRPr sz="2400" b="0">
                <a:solidFill>
                  <a:srgbClr val="4D4D4D"/>
                </a:solidFill>
                <a:latin typeface="+mn-lt"/>
                <a:ea typeface="+mn-ea"/>
                <a:cs typeface="+mn-cs"/>
              </a:defRPr>
            </a:lvl1pPr>
            <a:lvl2pPr marL="742950" indent="-285750" algn="just" rtl="0" eaLnBrk="0" fontAlgn="base" hangingPunct="0">
              <a:spcBef>
                <a:spcPct val="20000"/>
              </a:spcBef>
              <a:spcAft>
                <a:spcPct val="0"/>
              </a:spcAft>
              <a:buClr>
                <a:srgbClr val="0066FF"/>
              </a:buClr>
              <a:buFont typeface="Wingdings" pitchFamily="2" charset="2"/>
              <a:buChar char="§"/>
              <a:defRPr sz="2400">
                <a:solidFill>
                  <a:srgbClr val="4D4D4D"/>
                </a:solidFill>
                <a:latin typeface="+mn-lt"/>
                <a:cs typeface="+mn-cs"/>
              </a:defRPr>
            </a:lvl2pPr>
            <a:lvl3pPr marL="1143000" indent="-228600" algn="just" rtl="0" eaLnBrk="0" fontAlgn="base" hangingPunct="0">
              <a:spcBef>
                <a:spcPct val="20000"/>
              </a:spcBef>
              <a:spcAft>
                <a:spcPct val="0"/>
              </a:spcAft>
              <a:defRPr sz="2400">
                <a:solidFill>
                  <a:srgbClr val="4D4D4D"/>
                </a:solidFill>
                <a:latin typeface="+mn-lt"/>
                <a:cs typeface="+mn-cs"/>
              </a:defRPr>
            </a:lvl3pPr>
            <a:lvl4pPr marL="1600200" indent="-228600" algn="l" rtl="0" eaLnBrk="0" fontAlgn="base" hangingPunct="0">
              <a:spcBef>
                <a:spcPct val="20000"/>
              </a:spcBef>
              <a:spcAft>
                <a:spcPct val="0"/>
              </a:spcAft>
              <a:defRPr sz="2400">
                <a:solidFill>
                  <a:srgbClr val="4D4D4D"/>
                </a:solidFill>
                <a:latin typeface="+mn-lt"/>
                <a:cs typeface="+mn-cs"/>
              </a:defRPr>
            </a:lvl4pPr>
            <a:lvl5pPr marL="2057400" indent="-228600" algn="l" rtl="0" eaLnBrk="0" fontAlgn="base" hangingPunct="0">
              <a:spcBef>
                <a:spcPct val="20000"/>
              </a:spcBef>
              <a:spcAft>
                <a:spcPct val="0"/>
              </a:spcAft>
              <a:buChar char="»"/>
              <a:defRPr sz="2400">
                <a:solidFill>
                  <a:srgbClr val="4D4D4D"/>
                </a:solidFill>
                <a:latin typeface="Arial" charset="0"/>
                <a:cs typeface="+mn-cs"/>
              </a:defRPr>
            </a:lvl5pPr>
            <a:lvl6pPr marL="2514600" indent="-228600" algn="l" rtl="0" fontAlgn="base">
              <a:spcBef>
                <a:spcPct val="20000"/>
              </a:spcBef>
              <a:spcAft>
                <a:spcPct val="0"/>
              </a:spcAft>
              <a:buChar char="»"/>
              <a:defRPr sz="2000">
                <a:solidFill>
                  <a:srgbClr val="1C1C1C"/>
                </a:solidFill>
                <a:latin typeface="Arial" charset="0"/>
                <a:cs typeface="+mn-cs"/>
              </a:defRPr>
            </a:lvl6pPr>
            <a:lvl7pPr marL="2971800" indent="-228600" algn="l" rtl="0" fontAlgn="base">
              <a:spcBef>
                <a:spcPct val="20000"/>
              </a:spcBef>
              <a:spcAft>
                <a:spcPct val="0"/>
              </a:spcAft>
              <a:buChar char="»"/>
              <a:defRPr sz="2000">
                <a:solidFill>
                  <a:srgbClr val="1C1C1C"/>
                </a:solidFill>
                <a:latin typeface="Arial" charset="0"/>
                <a:cs typeface="+mn-cs"/>
              </a:defRPr>
            </a:lvl7pPr>
            <a:lvl8pPr marL="3429000" indent="-228600" algn="l" rtl="0" fontAlgn="base">
              <a:spcBef>
                <a:spcPct val="20000"/>
              </a:spcBef>
              <a:spcAft>
                <a:spcPct val="0"/>
              </a:spcAft>
              <a:buChar char="»"/>
              <a:defRPr sz="2000">
                <a:solidFill>
                  <a:srgbClr val="1C1C1C"/>
                </a:solidFill>
                <a:latin typeface="Arial" charset="0"/>
                <a:cs typeface="+mn-cs"/>
              </a:defRPr>
            </a:lvl8pPr>
            <a:lvl9pPr marL="3886200" indent="-228600" algn="l" rtl="0" fontAlgn="base">
              <a:spcBef>
                <a:spcPct val="20000"/>
              </a:spcBef>
              <a:spcAft>
                <a:spcPct val="0"/>
              </a:spcAft>
              <a:buChar char="»"/>
              <a:defRPr sz="2000">
                <a:solidFill>
                  <a:srgbClr val="1C1C1C"/>
                </a:solidFill>
                <a:latin typeface="Arial" charset="0"/>
                <a:cs typeface="+mn-cs"/>
              </a:defRPr>
            </a:lvl9pPr>
          </a:lstStyle>
          <a:p>
            <a:pPr algn="just">
              <a:defRPr/>
            </a:pPr>
            <a:r>
              <a:rPr lang="fr-FR" altLang="fr-FR" sz="2600" dirty="0">
                <a:solidFill>
                  <a:srgbClr val="92D050"/>
                </a:solidFill>
              </a:rPr>
              <a:t>	Il ne doit pas être confondu avec la CARSAT, l’inspection du travail, la CPAM.</a:t>
            </a:r>
          </a:p>
          <a:p>
            <a:pPr>
              <a:defRPr/>
            </a:pPr>
            <a:endParaRPr lang="fr-FR" altLang="fr-FR" dirty="0"/>
          </a:p>
          <a:p>
            <a:pPr>
              <a:defRPr/>
            </a:pPr>
            <a:r>
              <a:rPr lang="fr-FR" altLang="fr-FR" kern="0" dirty="0">
                <a:solidFill>
                  <a:srgbClr val="5F5F5F"/>
                </a:solidFill>
              </a:rPr>
              <a:t>	</a:t>
            </a:r>
          </a:p>
        </p:txBody>
      </p:sp>
    </p:spTree>
    <p:extLst>
      <p:ext uri="{BB962C8B-B14F-4D97-AF65-F5344CB8AC3E}">
        <p14:creationId xmlns:p14="http://schemas.microsoft.com/office/powerpoint/2010/main" val="2815418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672DA6C4-22D3-421A-9880-931F8ACECA13}"/>
              </a:ext>
            </a:extLst>
          </p:cNvPr>
          <p:cNvSpPr/>
          <p:nvPr/>
        </p:nvSpPr>
        <p:spPr>
          <a:xfrm>
            <a:off x="1073167" y="1568532"/>
            <a:ext cx="9739282" cy="2787216"/>
          </a:xfrm>
          <a:prstGeom prst="rect">
            <a:avLst/>
          </a:prstGeom>
          <a:solidFill>
            <a:srgbClr val="00AE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6C580D11-9431-4098-8430-72C2FEF138A0}"/>
              </a:ext>
            </a:extLst>
          </p:cNvPr>
          <p:cNvPicPr>
            <a:picLocks noChangeAspect="1"/>
          </p:cNvPicPr>
          <p:nvPr/>
        </p:nvPicPr>
        <p:blipFill rotWithShape="1">
          <a:blip r:embed="rId2">
            <a:extLst>
              <a:ext uri="{28A0092B-C50C-407E-A947-70E740481C1C}">
                <a14:useLocalDpi xmlns:a14="http://schemas.microsoft.com/office/drawing/2010/main" val="0"/>
              </a:ext>
            </a:extLst>
          </a:blip>
          <a:srcRect l="63614" t="1991" b="47393"/>
          <a:stretch/>
        </p:blipFill>
        <p:spPr>
          <a:xfrm>
            <a:off x="9996130" y="4066285"/>
            <a:ext cx="1122704" cy="878479"/>
          </a:xfrm>
          <a:prstGeom prst="rect">
            <a:avLst/>
          </a:prstGeom>
        </p:spPr>
      </p:pic>
      <p:pic>
        <p:nvPicPr>
          <p:cNvPr id="18" name="Image 17">
            <a:extLst>
              <a:ext uri="{FF2B5EF4-FFF2-40B4-BE49-F238E27FC236}">
                <a16:creationId xmlns:a16="http://schemas.microsoft.com/office/drawing/2014/main" id="{975B4789-AB05-455D-836A-CF42F2B5F69A}"/>
              </a:ext>
            </a:extLst>
          </p:cNvPr>
          <p:cNvPicPr>
            <a:picLocks noChangeAspect="1"/>
          </p:cNvPicPr>
          <p:nvPr/>
        </p:nvPicPr>
        <p:blipFill rotWithShape="1">
          <a:blip r:embed="rId2">
            <a:extLst>
              <a:ext uri="{28A0092B-C50C-407E-A947-70E740481C1C}">
                <a14:useLocalDpi xmlns:a14="http://schemas.microsoft.com/office/drawing/2010/main" val="0"/>
              </a:ext>
            </a:extLst>
          </a:blip>
          <a:srcRect l="63614" t="1991" b="47393"/>
          <a:stretch/>
        </p:blipFill>
        <p:spPr>
          <a:xfrm rot="10800000">
            <a:off x="780113" y="940845"/>
            <a:ext cx="1122704" cy="878479"/>
          </a:xfrm>
          <a:prstGeom prst="rect">
            <a:avLst/>
          </a:prstGeom>
        </p:spPr>
      </p:pic>
      <p:sp>
        <p:nvSpPr>
          <p:cNvPr id="3" name="Titre 2">
            <a:extLst>
              <a:ext uri="{FF2B5EF4-FFF2-40B4-BE49-F238E27FC236}">
                <a16:creationId xmlns:a16="http://schemas.microsoft.com/office/drawing/2014/main" id="{665A60EE-2B99-46B1-94E0-2F4404628F21}"/>
              </a:ext>
            </a:extLst>
          </p:cNvPr>
          <p:cNvSpPr>
            <a:spLocks noGrp="1"/>
          </p:cNvSpPr>
          <p:nvPr>
            <p:ph type="title"/>
          </p:nvPr>
        </p:nvSpPr>
        <p:spPr/>
        <p:txBody>
          <a:bodyPr>
            <a:normAutofit fontScale="90000"/>
          </a:bodyPr>
          <a:lstStyle/>
          <a:p>
            <a:r>
              <a:rPr lang="fr-FR" dirty="0">
                <a:solidFill>
                  <a:srgbClr val="00AEEF"/>
                </a:solidFill>
              </a:rPr>
              <a:t>Notre mission</a:t>
            </a:r>
            <a:endParaRPr lang="fr-FR" b="1" dirty="0">
              <a:solidFill>
                <a:srgbClr val="00AEEF"/>
              </a:solidFill>
            </a:endParaRPr>
          </a:p>
        </p:txBody>
      </p:sp>
      <p:sp>
        <p:nvSpPr>
          <p:cNvPr id="33" name="Espace réservé du contenu 2">
            <a:extLst>
              <a:ext uri="{FF2B5EF4-FFF2-40B4-BE49-F238E27FC236}">
                <a16:creationId xmlns:a16="http://schemas.microsoft.com/office/drawing/2014/main" id="{566BDCBD-B1EC-4852-9632-F7C7DADD8D82}"/>
              </a:ext>
            </a:extLst>
          </p:cNvPr>
          <p:cNvSpPr>
            <a:spLocks noGrp="1"/>
          </p:cNvSpPr>
          <p:nvPr>
            <p:ph idx="1"/>
          </p:nvPr>
        </p:nvSpPr>
        <p:spPr>
          <a:xfrm>
            <a:off x="1379552" y="1697031"/>
            <a:ext cx="9073132" cy="2674596"/>
          </a:xfrm>
        </p:spPr>
        <p:txBody>
          <a:bodyPr>
            <a:noAutofit/>
          </a:bodyPr>
          <a:lstStyle/>
          <a:p>
            <a:pPr marL="0" indent="0" algn="just">
              <a:lnSpc>
                <a:spcPts val="3300"/>
              </a:lnSpc>
              <a:spcBef>
                <a:spcPts val="300"/>
              </a:spcBef>
              <a:buNone/>
            </a:pPr>
            <a:r>
              <a:rPr lang="fr-FR" sz="2200" dirty="0">
                <a:solidFill>
                  <a:schemeClr val="bg1"/>
                </a:solidFill>
              </a:rPr>
              <a:t>Le Service Interprofessionnel de Santé au Travail Ouest Normandie (SIST Ouest Normandie) a pour missions de préserver l’état de santé des salariés de la Manche et des secteurs de Vire (Calvados) et Flers (Orne), lutter contre les accidents de travail et améliorer le cadre des conditions de travail au quotidien dans les entreprises de ces 3 départements.</a:t>
            </a:r>
            <a:endParaRPr lang="fr-FR" sz="2500" b="1" dirty="0">
              <a:solidFill>
                <a:srgbClr val="92D050"/>
              </a:solidFill>
            </a:endParaRPr>
          </a:p>
        </p:txBody>
      </p:sp>
      <p:sp>
        <p:nvSpPr>
          <p:cNvPr id="9" name="Espace réservé du contenu 2">
            <a:extLst>
              <a:ext uri="{FF2B5EF4-FFF2-40B4-BE49-F238E27FC236}">
                <a16:creationId xmlns:a16="http://schemas.microsoft.com/office/drawing/2014/main" id="{EA787933-C682-465D-90D7-7F7A563A8E21}"/>
              </a:ext>
            </a:extLst>
          </p:cNvPr>
          <p:cNvSpPr txBox="1">
            <a:spLocks/>
          </p:cNvSpPr>
          <p:nvPr/>
        </p:nvSpPr>
        <p:spPr>
          <a:xfrm>
            <a:off x="1105891" y="5037410"/>
            <a:ext cx="9916412" cy="789342"/>
          </a:xfr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ts val="3300"/>
              </a:lnSpc>
              <a:spcBef>
                <a:spcPts val="300"/>
              </a:spcBef>
              <a:buFont typeface="Arial" panose="020B0604020202020204" pitchFamily="34" charset="0"/>
              <a:buNone/>
            </a:pPr>
            <a:r>
              <a:rPr lang="fr-FR" sz="2200" dirty="0"/>
              <a:t>Toute entreprise, ayant au moins un salarié est tenue d’adhérer au Service de Santé au Travail.</a:t>
            </a:r>
            <a:endParaRPr lang="fr-FR" sz="2500" b="1" dirty="0"/>
          </a:p>
        </p:txBody>
      </p:sp>
      <p:sp>
        <p:nvSpPr>
          <p:cNvPr id="2" name="Espace réservé du pied de page 1">
            <a:extLst>
              <a:ext uri="{FF2B5EF4-FFF2-40B4-BE49-F238E27FC236}">
                <a16:creationId xmlns:a16="http://schemas.microsoft.com/office/drawing/2014/main" id="{0B5113D8-C728-4C94-A401-90032C4CAD67}"/>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3642371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665A60EE-2B99-46B1-94E0-2F4404628F21}"/>
              </a:ext>
            </a:extLst>
          </p:cNvPr>
          <p:cNvSpPr>
            <a:spLocks noGrp="1"/>
          </p:cNvSpPr>
          <p:nvPr>
            <p:ph type="title"/>
          </p:nvPr>
        </p:nvSpPr>
        <p:spPr/>
        <p:txBody>
          <a:bodyPr>
            <a:normAutofit fontScale="90000"/>
          </a:bodyPr>
          <a:lstStyle/>
          <a:p>
            <a:r>
              <a:rPr lang="fr-FR" dirty="0"/>
              <a:t>Le territoire</a:t>
            </a:r>
          </a:p>
        </p:txBody>
      </p:sp>
      <p:sp>
        <p:nvSpPr>
          <p:cNvPr id="2" name="ZoneTexte 1">
            <a:extLst>
              <a:ext uri="{FF2B5EF4-FFF2-40B4-BE49-F238E27FC236}">
                <a16:creationId xmlns:a16="http://schemas.microsoft.com/office/drawing/2014/main" id="{17D0E209-81C4-4B41-9F1C-5B604D2DBB9E}"/>
              </a:ext>
            </a:extLst>
          </p:cNvPr>
          <p:cNvSpPr txBox="1"/>
          <p:nvPr/>
        </p:nvSpPr>
        <p:spPr>
          <a:xfrm>
            <a:off x="528507" y="1268761"/>
            <a:ext cx="5444454" cy="830997"/>
          </a:xfrm>
          <a:prstGeom prst="rect">
            <a:avLst/>
          </a:prstGeom>
          <a:noFill/>
        </p:spPr>
        <p:txBody>
          <a:bodyPr wrap="square" rtlCol="0">
            <a:spAutoFit/>
          </a:bodyPr>
          <a:lstStyle/>
          <a:p>
            <a:pPr algn="just" defTabSz="685800"/>
            <a:r>
              <a:rPr lang="fr-FR" sz="2400" dirty="0">
                <a:solidFill>
                  <a:prstClr val="black">
                    <a:lumMod val="75000"/>
                    <a:lumOff val="25000"/>
                  </a:prstClr>
                </a:solidFill>
                <a:ea typeface="Open Sans" panose="020B0606030504020204" pitchFamily="34" charset="0"/>
                <a:cs typeface="Open Sans" panose="020B0606030504020204" pitchFamily="34" charset="0"/>
              </a:rPr>
              <a:t>Le département de la Manche et les secteurs de Flers (Orne) et Vire (Calvados).</a:t>
            </a:r>
          </a:p>
        </p:txBody>
      </p:sp>
      <p:sp>
        <p:nvSpPr>
          <p:cNvPr id="9" name="ZoneTexte 8">
            <a:extLst>
              <a:ext uri="{FF2B5EF4-FFF2-40B4-BE49-F238E27FC236}">
                <a16:creationId xmlns:a16="http://schemas.microsoft.com/office/drawing/2014/main" id="{A7FDF46E-A590-4055-9497-71076CE7628F}"/>
              </a:ext>
            </a:extLst>
          </p:cNvPr>
          <p:cNvSpPr txBox="1"/>
          <p:nvPr/>
        </p:nvSpPr>
        <p:spPr>
          <a:xfrm>
            <a:off x="2041786" y="2301032"/>
            <a:ext cx="4543571" cy="1315745"/>
          </a:xfrm>
          <a:prstGeom prst="rect">
            <a:avLst/>
          </a:prstGeom>
          <a:noFill/>
        </p:spPr>
        <p:txBody>
          <a:bodyPr wrap="square" rtlCol="0">
            <a:spAutoFit/>
          </a:bodyPr>
          <a:lstStyle/>
          <a:p>
            <a:pPr defTabSz="685800"/>
            <a:r>
              <a:rPr lang="fr-FR" sz="5500" b="1" baseline="30000" dirty="0">
                <a:solidFill>
                  <a:srgbClr val="00B0F0"/>
                </a:solidFill>
                <a:ea typeface="Open Sans" panose="020B0606030504020204" pitchFamily="34" charset="0"/>
                <a:cs typeface="Open Sans" panose="020B0606030504020204" pitchFamily="34" charset="0"/>
              </a:rPr>
              <a:t>23</a:t>
            </a:r>
            <a:r>
              <a:rPr lang="fr-FR" sz="5000" b="1" baseline="30000" dirty="0">
                <a:solidFill>
                  <a:srgbClr val="00B0F0"/>
                </a:solidFill>
                <a:ea typeface="Open Sans" panose="020B0606030504020204" pitchFamily="34" charset="0"/>
                <a:cs typeface="Open Sans" panose="020B0606030504020204" pitchFamily="34" charset="0"/>
              </a:rPr>
              <a:t> </a:t>
            </a:r>
          </a:p>
          <a:p>
            <a:pPr defTabSz="685800"/>
            <a:r>
              <a:rPr lang="fr-FR" sz="3500" baseline="30000" dirty="0">
                <a:solidFill>
                  <a:prstClr val="black">
                    <a:lumMod val="75000"/>
                    <a:lumOff val="25000"/>
                  </a:prstClr>
                </a:solidFill>
                <a:ea typeface="Open Sans" panose="020B0606030504020204" pitchFamily="34" charset="0"/>
                <a:cs typeface="Open Sans" panose="020B0606030504020204" pitchFamily="34" charset="0"/>
              </a:rPr>
              <a:t>centres répartis sur tout le territoire </a:t>
            </a:r>
          </a:p>
          <a:p>
            <a:pPr defTabSz="685800"/>
            <a:r>
              <a:rPr lang="fr-FR" sz="1950" i="1" baseline="30000" dirty="0">
                <a:solidFill>
                  <a:prstClr val="black">
                    <a:lumMod val="75000"/>
                    <a:lumOff val="25000"/>
                  </a:prstClr>
                </a:solidFill>
                <a:latin typeface="+mj-lt"/>
                <a:ea typeface="Open Sans" panose="020B0606030504020204" pitchFamily="34" charset="0"/>
                <a:cs typeface="Open Sans" panose="020B0606030504020204" pitchFamily="34" charset="0"/>
              </a:rPr>
              <a:t>(11 centres fixes et 12 centres annexes) </a:t>
            </a:r>
            <a:r>
              <a:rPr lang="fr-FR" sz="1950" i="1" dirty="0">
                <a:solidFill>
                  <a:prstClr val="black">
                    <a:lumMod val="75000"/>
                    <a:lumOff val="25000"/>
                  </a:prstClr>
                </a:solidFill>
                <a:latin typeface="+mj-lt"/>
                <a:ea typeface="Open Sans" panose="020B0606030504020204" pitchFamily="34" charset="0"/>
                <a:cs typeface="Open Sans" panose="020B0606030504020204" pitchFamily="34" charset="0"/>
              </a:rPr>
              <a:t> </a:t>
            </a:r>
            <a:endParaRPr lang="fr-FR" sz="1950" i="1" baseline="30000" dirty="0">
              <a:solidFill>
                <a:prstClr val="black">
                  <a:lumMod val="75000"/>
                  <a:lumOff val="25000"/>
                </a:prstClr>
              </a:solidFill>
              <a:latin typeface="+mj-lt"/>
              <a:ea typeface="Open Sans" panose="020B0606030504020204" pitchFamily="34" charset="0"/>
              <a:cs typeface="Open Sans" panose="020B0606030504020204" pitchFamily="34" charset="0"/>
            </a:endParaRPr>
          </a:p>
        </p:txBody>
      </p:sp>
      <p:sp>
        <p:nvSpPr>
          <p:cNvPr id="11" name="ZoneTexte 10">
            <a:extLst>
              <a:ext uri="{FF2B5EF4-FFF2-40B4-BE49-F238E27FC236}">
                <a16:creationId xmlns:a16="http://schemas.microsoft.com/office/drawing/2014/main" id="{D26AD12B-D89D-4371-86F2-772159729F23}"/>
              </a:ext>
            </a:extLst>
          </p:cNvPr>
          <p:cNvSpPr txBox="1"/>
          <p:nvPr/>
        </p:nvSpPr>
        <p:spPr>
          <a:xfrm>
            <a:off x="1940047" y="3902172"/>
            <a:ext cx="2772579" cy="1015663"/>
          </a:xfrm>
          <a:prstGeom prst="rect">
            <a:avLst/>
          </a:prstGeom>
          <a:noFill/>
        </p:spPr>
        <p:txBody>
          <a:bodyPr wrap="square" rtlCol="0">
            <a:spAutoFit/>
          </a:bodyPr>
          <a:lstStyle/>
          <a:p>
            <a:pPr defTabSz="685800"/>
            <a:r>
              <a:rPr lang="fr-FR" sz="5500" b="1" baseline="30000" dirty="0">
                <a:solidFill>
                  <a:srgbClr val="00B0F0"/>
                </a:solidFill>
                <a:ea typeface="Open Sans" panose="020B0606030504020204" pitchFamily="34" charset="0"/>
                <a:cs typeface="Open Sans" panose="020B0606030504020204" pitchFamily="34" charset="0"/>
              </a:rPr>
              <a:t>137 000 </a:t>
            </a:r>
          </a:p>
          <a:p>
            <a:pPr defTabSz="685800"/>
            <a:r>
              <a:rPr lang="fr-FR" sz="3500" baseline="30000" dirty="0">
                <a:solidFill>
                  <a:prstClr val="black">
                    <a:lumMod val="75000"/>
                    <a:lumOff val="25000"/>
                  </a:prstClr>
                </a:solidFill>
                <a:ea typeface="Open Sans" panose="020B0606030504020204" pitchFamily="34" charset="0"/>
                <a:cs typeface="Open Sans" panose="020B0606030504020204" pitchFamily="34" charset="0"/>
              </a:rPr>
              <a:t>Salariés suivis</a:t>
            </a:r>
          </a:p>
        </p:txBody>
      </p:sp>
      <p:pic>
        <p:nvPicPr>
          <p:cNvPr id="13" name="Image 12">
            <a:extLst>
              <a:ext uri="{FF2B5EF4-FFF2-40B4-BE49-F238E27FC236}">
                <a16:creationId xmlns:a16="http://schemas.microsoft.com/office/drawing/2014/main" id="{8F34480E-6DAC-4C13-92AF-8E8BCD72096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74401" y="3835570"/>
            <a:ext cx="1025756" cy="1025756"/>
          </a:xfrm>
          <a:prstGeom prst="rect">
            <a:avLst/>
          </a:prstGeom>
        </p:spPr>
      </p:pic>
      <p:sp>
        <p:nvSpPr>
          <p:cNvPr id="16" name="ZoneTexte 15">
            <a:extLst>
              <a:ext uri="{FF2B5EF4-FFF2-40B4-BE49-F238E27FC236}">
                <a16:creationId xmlns:a16="http://schemas.microsoft.com/office/drawing/2014/main" id="{055DB74D-59AA-4F4B-8CC4-742049748194}"/>
              </a:ext>
            </a:extLst>
          </p:cNvPr>
          <p:cNvSpPr txBox="1"/>
          <p:nvPr/>
        </p:nvSpPr>
        <p:spPr>
          <a:xfrm>
            <a:off x="2041787" y="5307744"/>
            <a:ext cx="3061309" cy="1015663"/>
          </a:xfrm>
          <a:prstGeom prst="rect">
            <a:avLst/>
          </a:prstGeom>
          <a:noFill/>
        </p:spPr>
        <p:txBody>
          <a:bodyPr wrap="square" rtlCol="0">
            <a:spAutoFit/>
          </a:bodyPr>
          <a:lstStyle/>
          <a:p>
            <a:pPr defTabSz="685800"/>
            <a:r>
              <a:rPr lang="fr-FR" sz="5500" b="1" baseline="30000" dirty="0">
                <a:solidFill>
                  <a:srgbClr val="00B0F0"/>
                </a:solidFill>
                <a:ea typeface="Open Sans" panose="020B0606030504020204" pitchFamily="34" charset="0"/>
                <a:cs typeface="Open Sans" panose="020B0606030504020204" pitchFamily="34" charset="0"/>
              </a:rPr>
              <a:t>12 000 </a:t>
            </a:r>
          </a:p>
          <a:p>
            <a:pPr defTabSz="685800"/>
            <a:r>
              <a:rPr lang="fr-FR" sz="3500" baseline="30000" dirty="0">
                <a:solidFill>
                  <a:prstClr val="black">
                    <a:lumMod val="75000"/>
                    <a:lumOff val="25000"/>
                  </a:prstClr>
                </a:solidFill>
                <a:ea typeface="Open Sans" panose="020B0606030504020204" pitchFamily="34" charset="0"/>
                <a:cs typeface="Open Sans" panose="020B0606030504020204" pitchFamily="34" charset="0"/>
              </a:rPr>
              <a:t>entreprises adhérentes</a:t>
            </a:r>
          </a:p>
        </p:txBody>
      </p:sp>
      <p:pic>
        <p:nvPicPr>
          <p:cNvPr id="19" name="Image 18">
            <a:extLst>
              <a:ext uri="{FF2B5EF4-FFF2-40B4-BE49-F238E27FC236}">
                <a16:creationId xmlns:a16="http://schemas.microsoft.com/office/drawing/2014/main" id="{AEAC39E1-8E28-4E50-871D-6EE5C9A3EE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9075" y="2301032"/>
            <a:ext cx="1141950" cy="1044950"/>
          </a:xfrm>
          <a:prstGeom prst="rect">
            <a:avLst/>
          </a:prstGeom>
        </p:spPr>
      </p:pic>
      <p:pic>
        <p:nvPicPr>
          <p:cNvPr id="12" name="Image 11">
            <a:extLst>
              <a:ext uri="{FF2B5EF4-FFF2-40B4-BE49-F238E27FC236}">
                <a16:creationId xmlns:a16="http://schemas.microsoft.com/office/drawing/2014/main" id="{EE480F2A-2546-4454-B654-AB615DE32BA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075" y="5250005"/>
            <a:ext cx="1455893" cy="1091920"/>
          </a:xfrm>
          <a:prstGeom prst="rect">
            <a:avLst/>
          </a:prstGeom>
        </p:spPr>
      </p:pic>
      <p:pic>
        <p:nvPicPr>
          <p:cNvPr id="14" name="Image 13">
            <a:extLst>
              <a:ext uri="{FF2B5EF4-FFF2-40B4-BE49-F238E27FC236}">
                <a16:creationId xmlns:a16="http://schemas.microsoft.com/office/drawing/2014/main" id="{948FAF43-4A80-4CD7-9B5B-8D65D1869C7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0020208" y="212392"/>
            <a:ext cx="1980577" cy="1445437"/>
          </a:xfrm>
          <a:prstGeom prst="rect">
            <a:avLst/>
          </a:prstGeom>
        </p:spPr>
      </p:pic>
      <p:pic>
        <p:nvPicPr>
          <p:cNvPr id="5" name="Image 4" descr="Une image contenant carte&#10;&#10;Description générée automatiquement">
            <a:extLst>
              <a:ext uri="{FF2B5EF4-FFF2-40B4-BE49-F238E27FC236}">
                <a16:creationId xmlns:a16="http://schemas.microsoft.com/office/drawing/2014/main" id="{CC3794AB-F9C3-4AB0-9B96-EBD754C43B1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65338" y="655153"/>
            <a:ext cx="6143440" cy="6060233"/>
          </a:xfrm>
          <a:prstGeom prst="rect">
            <a:avLst/>
          </a:prstGeom>
        </p:spPr>
      </p:pic>
      <p:sp>
        <p:nvSpPr>
          <p:cNvPr id="4" name="Espace réservé du pied de page 3">
            <a:extLst>
              <a:ext uri="{FF2B5EF4-FFF2-40B4-BE49-F238E27FC236}">
                <a16:creationId xmlns:a16="http://schemas.microsoft.com/office/drawing/2014/main" id="{132ABA32-E8A5-4C4A-A80C-9C6B83A6110B}"/>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1898330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par>
                                <p:cTn id="24" presetID="10" presetClass="entr" presetSubtype="0"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ltLang="fr-FR" sz="4100" dirty="0"/>
              <a:t>Organisation en équipes santé travail</a:t>
            </a:r>
            <a:endParaRPr lang="fr-FR" sz="4100" dirty="0"/>
          </a:p>
        </p:txBody>
      </p:sp>
      <p:pic>
        <p:nvPicPr>
          <p:cNvPr id="11" name="Image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40907" y="1283941"/>
            <a:ext cx="1564320" cy="1539089"/>
          </a:xfrm>
          <a:prstGeom prst="rect">
            <a:avLst/>
          </a:prstGeom>
        </p:spPr>
      </p:pic>
      <p:sp>
        <p:nvSpPr>
          <p:cNvPr id="13" name="ZoneTexte 12"/>
          <p:cNvSpPr txBox="1"/>
          <p:nvPr/>
        </p:nvSpPr>
        <p:spPr>
          <a:xfrm>
            <a:off x="2921251" y="1561971"/>
            <a:ext cx="2166637" cy="1015663"/>
          </a:xfrm>
          <a:prstGeom prst="rect">
            <a:avLst/>
          </a:prstGeom>
          <a:noFill/>
        </p:spPr>
        <p:txBody>
          <a:bodyPr wrap="square" rtlCol="0">
            <a:spAutoFit/>
          </a:bodyPr>
          <a:lstStyle/>
          <a:p>
            <a:r>
              <a:rPr lang="fr-FR" sz="5500" b="1" baseline="30000" dirty="0">
                <a:solidFill>
                  <a:srgbClr val="00B0F0"/>
                </a:solidFill>
              </a:rPr>
              <a:t>170</a:t>
            </a:r>
            <a:r>
              <a:rPr lang="fr-FR" sz="5000" b="1" baseline="30000" dirty="0">
                <a:solidFill>
                  <a:srgbClr val="00B0F0"/>
                </a:solidFill>
              </a:rPr>
              <a:t> </a:t>
            </a:r>
          </a:p>
          <a:p>
            <a:r>
              <a:rPr lang="fr-FR" sz="3500" baseline="30000" dirty="0"/>
              <a:t>Professionnels</a:t>
            </a:r>
            <a:r>
              <a:rPr lang="fr-FR" sz="3500" baseline="30000" dirty="0">
                <a:solidFill>
                  <a:schemeClr val="tx1">
                    <a:lumMod val="75000"/>
                    <a:lumOff val="25000"/>
                  </a:schemeClr>
                </a:solidFill>
              </a:rPr>
              <a:t> </a:t>
            </a:r>
          </a:p>
        </p:txBody>
      </p:sp>
      <p:sp>
        <p:nvSpPr>
          <p:cNvPr id="18" name="Rectangle 17"/>
          <p:cNvSpPr/>
          <p:nvPr/>
        </p:nvSpPr>
        <p:spPr>
          <a:xfrm>
            <a:off x="5519936" y="1489889"/>
            <a:ext cx="5301853" cy="1323439"/>
          </a:xfrm>
          <a:prstGeom prst="rect">
            <a:avLst/>
          </a:prstGeom>
        </p:spPr>
        <p:txBody>
          <a:bodyPr wrap="square">
            <a:spAutoFit/>
          </a:bodyPr>
          <a:lstStyle/>
          <a:p>
            <a:pPr algn="just"/>
            <a:r>
              <a:rPr lang="fr-FR" sz="3000" baseline="30000" dirty="0"/>
              <a:t>Médecins du travail, infirmières, conseillers en prévention, assistantes en santé au travail,  assistantes d’équipes, psychologues cliniciennes, assistante de service social et fonctions support.</a:t>
            </a:r>
          </a:p>
        </p:txBody>
      </p:sp>
      <p:cxnSp>
        <p:nvCxnSpPr>
          <p:cNvPr id="6" name="Connecteur droit 5"/>
          <p:cNvCxnSpPr/>
          <p:nvPr/>
        </p:nvCxnSpPr>
        <p:spPr>
          <a:xfrm>
            <a:off x="5303912" y="1385482"/>
            <a:ext cx="0" cy="1323439"/>
          </a:xfrm>
          <a:prstGeom prst="line">
            <a:avLst/>
          </a:prstGeom>
          <a:ln>
            <a:solidFill>
              <a:srgbClr val="3399FF"/>
            </a:solidFill>
          </a:ln>
        </p:spPr>
        <p:style>
          <a:lnRef idx="1">
            <a:schemeClr val="accent1"/>
          </a:lnRef>
          <a:fillRef idx="0">
            <a:schemeClr val="accent1"/>
          </a:fillRef>
          <a:effectRef idx="0">
            <a:schemeClr val="accent1"/>
          </a:effectRef>
          <a:fontRef idx="minor">
            <a:schemeClr val="tx1"/>
          </a:fontRef>
        </p:style>
      </p:cxnSp>
      <p:sp>
        <p:nvSpPr>
          <p:cNvPr id="9" name="Espace réservé du contenu 2">
            <a:extLst>
              <a:ext uri="{FF2B5EF4-FFF2-40B4-BE49-F238E27FC236}">
                <a16:creationId xmlns:a16="http://schemas.microsoft.com/office/drawing/2014/main" id="{99F6197B-3BDB-44BF-86F3-2D5A0ECB7A33}"/>
              </a:ext>
            </a:extLst>
          </p:cNvPr>
          <p:cNvSpPr txBox="1">
            <a:spLocks/>
          </p:cNvSpPr>
          <p:nvPr/>
        </p:nvSpPr>
        <p:spPr>
          <a:xfrm>
            <a:off x="658529" y="3821916"/>
            <a:ext cx="4735550" cy="1539089"/>
          </a:xfrm>
        </p:spPr>
        <p:txBody>
          <a:bodyPr>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spcBef>
                <a:spcPts val="300"/>
              </a:spcBef>
              <a:buFont typeface="Arial" panose="020B0604020202020204" pitchFamily="34" charset="0"/>
              <a:buNone/>
            </a:pPr>
            <a:r>
              <a:rPr lang="fr-FR" sz="3000" baseline="30000" dirty="0">
                <a:latin typeface="+mn-lt"/>
                <a:ea typeface="+mn-ea"/>
                <a:cs typeface="+mn-cs"/>
              </a:rPr>
              <a:t>Chaque entreprise est confiée à un médecin qui, avec l’appui de son équipe devient alors le conseiller de l’employeur, des salariés en matière d’hygiène, de santé, de conditions de travail. </a:t>
            </a:r>
          </a:p>
        </p:txBody>
      </p:sp>
      <p:pic>
        <p:nvPicPr>
          <p:cNvPr id="10" name="Image 9">
            <a:extLst>
              <a:ext uri="{FF2B5EF4-FFF2-40B4-BE49-F238E27FC236}">
                <a16:creationId xmlns:a16="http://schemas.microsoft.com/office/drawing/2014/main" id="{BA79C0AE-E080-43F2-950A-A9ACF37C65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1365" y="2879547"/>
            <a:ext cx="3274913" cy="2488564"/>
          </a:xfrm>
          <a:prstGeom prst="rect">
            <a:avLst/>
          </a:prstGeom>
        </p:spPr>
      </p:pic>
      <p:sp>
        <p:nvSpPr>
          <p:cNvPr id="12" name="ZoneTexte 11">
            <a:extLst>
              <a:ext uri="{FF2B5EF4-FFF2-40B4-BE49-F238E27FC236}">
                <a16:creationId xmlns:a16="http://schemas.microsoft.com/office/drawing/2014/main" id="{CF7F91E0-3243-40A0-8F58-0CD5495D6AC7}"/>
              </a:ext>
            </a:extLst>
          </p:cNvPr>
          <p:cNvSpPr txBox="1"/>
          <p:nvPr/>
        </p:nvSpPr>
        <p:spPr>
          <a:xfrm>
            <a:off x="5883683" y="5368111"/>
            <a:ext cx="4355976" cy="1046440"/>
          </a:xfrm>
          <a:prstGeom prst="rect">
            <a:avLst/>
          </a:prstGeom>
          <a:noFill/>
        </p:spPr>
        <p:txBody>
          <a:bodyPr wrap="square" rtlCol="0">
            <a:spAutoFit/>
          </a:bodyPr>
          <a:lstStyle/>
          <a:p>
            <a:pPr lvl="0" algn="ctr" eaLnBrk="0" hangingPunct="0">
              <a:spcBef>
                <a:spcPct val="20000"/>
              </a:spcBef>
            </a:pPr>
            <a:r>
              <a:rPr lang="fr-FR" altLang="fr-FR" sz="2200" i="1" kern="0" dirty="0">
                <a:solidFill>
                  <a:srgbClr val="00B0F0"/>
                </a:solidFill>
                <a:latin typeface="Gill Sans MT"/>
                <a:cs typeface="Arial"/>
              </a:rPr>
              <a:t>Les médecins du travail animent et coordonnent l'équipe.</a:t>
            </a:r>
            <a:endParaRPr lang="fr-FR" altLang="fr-FR" sz="2400" i="1" kern="0" dirty="0">
              <a:solidFill>
                <a:srgbClr val="00B0F0"/>
              </a:solidFill>
              <a:latin typeface="Gill Sans MT"/>
              <a:cs typeface="Arial"/>
            </a:endParaRPr>
          </a:p>
          <a:p>
            <a:endParaRPr lang="fr-FR" dirty="0"/>
          </a:p>
        </p:txBody>
      </p:sp>
      <p:sp>
        <p:nvSpPr>
          <p:cNvPr id="15" name="Rectangle 3">
            <a:extLst>
              <a:ext uri="{FF2B5EF4-FFF2-40B4-BE49-F238E27FC236}">
                <a16:creationId xmlns:a16="http://schemas.microsoft.com/office/drawing/2014/main" id="{E36A41F4-DD8B-4DD0-B838-B34825D0ACB4}"/>
              </a:ext>
            </a:extLst>
          </p:cNvPr>
          <p:cNvSpPr txBox="1">
            <a:spLocks noChangeArrowheads="1"/>
          </p:cNvSpPr>
          <p:nvPr/>
        </p:nvSpPr>
        <p:spPr bwMode="auto">
          <a:xfrm>
            <a:off x="7934980" y="3000550"/>
            <a:ext cx="2886809" cy="335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l" rtl="0" eaLnBrk="0" fontAlgn="base" hangingPunct="0">
              <a:spcBef>
                <a:spcPct val="20000"/>
              </a:spcBef>
              <a:spcAft>
                <a:spcPct val="0"/>
              </a:spcAft>
              <a:buFont typeface="Arial" panose="020B0604020202020204" pitchFamily="34" charset="0"/>
              <a:buNone/>
              <a:defRPr sz="2400" b="0">
                <a:solidFill>
                  <a:srgbClr val="4D4D4D"/>
                </a:solidFill>
                <a:latin typeface="+mn-lt"/>
                <a:ea typeface="+mn-ea"/>
                <a:cs typeface="+mn-cs"/>
              </a:defRPr>
            </a:lvl1pPr>
            <a:lvl2pPr marL="457200" indent="0" algn="just" rtl="0" eaLnBrk="0" fontAlgn="base" hangingPunct="0">
              <a:spcBef>
                <a:spcPct val="20000"/>
              </a:spcBef>
              <a:spcAft>
                <a:spcPct val="0"/>
              </a:spcAft>
              <a:buClr>
                <a:srgbClr val="0066FF"/>
              </a:buClr>
              <a:buNone/>
              <a:defRPr sz="2400">
                <a:solidFill>
                  <a:srgbClr val="4D4D4D"/>
                </a:solidFill>
                <a:latin typeface="+mn-lt"/>
                <a:cs typeface="+mn-cs"/>
              </a:defRPr>
            </a:lvl2pPr>
            <a:lvl3pPr marL="914400" indent="0" algn="just" rtl="0" eaLnBrk="0" fontAlgn="base" hangingPunct="0">
              <a:spcBef>
                <a:spcPct val="20000"/>
              </a:spcBef>
              <a:spcAft>
                <a:spcPct val="0"/>
              </a:spcAft>
              <a:buFont typeface="Arial" panose="020B0604020202020204" pitchFamily="34" charset="0"/>
              <a:buNone/>
              <a:defRPr sz="2400">
                <a:solidFill>
                  <a:srgbClr val="4D4D4D"/>
                </a:solidFill>
                <a:latin typeface="+mn-lt"/>
                <a:cs typeface="+mn-cs"/>
              </a:defRPr>
            </a:lvl3pPr>
            <a:lvl4pPr marL="1371600" indent="0" algn="l" rtl="0" eaLnBrk="0" fontAlgn="base" hangingPunct="0">
              <a:spcBef>
                <a:spcPct val="20000"/>
              </a:spcBef>
              <a:spcAft>
                <a:spcPct val="0"/>
              </a:spcAft>
              <a:buFont typeface="Arial" panose="020B0604020202020204" pitchFamily="34" charset="0"/>
              <a:buNone/>
              <a:defRPr sz="2400">
                <a:solidFill>
                  <a:srgbClr val="4D4D4D"/>
                </a:solidFill>
                <a:latin typeface="+mn-lt"/>
                <a:cs typeface="+mn-cs"/>
              </a:defRPr>
            </a:lvl4pPr>
            <a:lvl5pPr marL="1828800" indent="0" algn="l" rtl="0" eaLnBrk="0" fontAlgn="base" hangingPunct="0">
              <a:spcBef>
                <a:spcPct val="20000"/>
              </a:spcBef>
              <a:spcAft>
                <a:spcPct val="0"/>
              </a:spcAft>
              <a:buNone/>
              <a:defRPr sz="2400">
                <a:solidFill>
                  <a:srgbClr val="4D4D4D"/>
                </a:solidFill>
                <a:latin typeface="Arial" charset="0"/>
                <a:cs typeface="+mn-cs"/>
              </a:defRPr>
            </a:lvl5pPr>
            <a:lvl6pPr marL="2514600" indent="-228600" algn="l" rtl="0" fontAlgn="base">
              <a:spcBef>
                <a:spcPct val="20000"/>
              </a:spcBef>
              <a:spcAft>
                <a:spcPct val="0"/>
              </a:spcAft>
              <a:buChar char="»"/>
              <a:defRPr sz="2000">
                <a:solidFill>
                  <a:srgbClr val="1C1C1C"/>
                </a:solidFill>
                <a:latin typeface="Arial" charset="0"/>
                <a:cs typeface="+mn-cs"/>
              </a:defRPr>
            </a:lvl6pPr>
            <a:lvl7pPr marL="2971800" indent="-228600" algn="l" rtl="0" fontAlgn="base">
              <a:spcBef>
                <a:spcPct val="20000"/>
              </a:spcBef>
              <a:spcAft>
                <a:spcPct val="0"/>
              </a:spcAft>
              <a:buChar char="»"/>
              <a:defRPr sz="2000">
                <a:solidFill>
                  <a:srgbClr val="1C1C1C"/>
                </a:solidFill>
                <a:latin typeface="Arial" charset="0"/>
                <a:cs typeface="+mn-cs"/>
              </a:defRPr>
            </a:lvl7pPr>
            <a:lvl8pPr marL="3429000" indent="-228600" algn="l" rtl="0" fontAlgn="base">
              <a:spcBef>
                <a:spcPct val="20000"/>
              </a:spcBef>
              <a:spcAft>
                <a:spcPct val="0"/>
              </a:spcAft>
              <a:buChar char="»"/>
              <a:defRPr sz="2000">
                <a:solidFill>
                  <a:srgbClr val="1C1C1C"/>
                </a:solidFill>
                <a:latin typeface="Arial" charset="0"/>
                <a:cs typeface="+mn-cs"/>
              </a:defRPr>
            </a:lvl8pPr>
            <a:lvl9pPr marL="3886200" indent="-228600" algn="l" rtl="0" fontAlgn="base">
              <a:spcBef>
                <a:spcPct val="20000"/>
              </a:spcBef>
              <a:spcAft>
                <a:spcPct val="0"/>
              </a:spcAft>
              <a:buChar char="»"/>
              <a:defRPr sz="2000">
                <a:solidFill>
                  <a:srgbClr val="1C1C1C"/>
                </a:solidFill>
                <a:latin typeface="Arial" charset="0"/>
                <a:cs typeface="+mn-cs"/>
              </a:defRPr>
            </a:lvl9pPr>
          </a:lstStyle>
          <a:p>
            <a:pPr algn="just" eaLnBrk="1" hangingPunct="1"/>
            <a:r>
              <a:rPr lang="fr-FR" sz="2100" b="1" kern="0" dirty="0">
                <a:solidFill>
                  <a:srgbClr val="FF9933"/>
                </a:solidFill>
              </a:rPr>
              <a:t>Secret professionnel</a:t>
            </a:r>
            <a:endParaRPr lang="fr-FR" altLang="fr-FR" sz="2100" b="1" kern="0" dirty="0">
              <a:solidFill>
                <a:srgbClr val="FF9933"/>
              </a:solidFill>
            </a:endParaRPr>
          </a:p>
        </p:txBody>
      </p:sp>
      <p:sp>
        <p:nvSpPr>
          <p:cNvPr id="3" name="Espace réservé du pied de page 2">
            <a:extLst>
              <a:ext uri="{FF2B5EF4-FFF2-40B4-BE49-F238E27FC236}">
                <a16:creationId xmlns:a16="http://schemas.microsoft.com/office/drawing/2014/main" id="{6647EC16-C696-4E27-9E83-2A7130F4EB0B}"/>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420766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0" presetClass="entr" presetSubtype="0" fill="hold"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par>
                                <p:cTn id="28" presetID="2" presetClass="entr" presetSubtype="4"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additive="base">
                                        <p:cTn id="30" dur="500" fill="hold"/>
                                        <p:tgtEl>
                                          <p:spTgt spid="15"/>
                                        </p:tgtEl>
                                        <p:attrNameLst>
                                          <p:attrName>ppt_x</p:attrName>
                                        </p:attrNameLst>
                                      </p:cBhvr>
                                      <p:tavLst>
                                        <p:tav tm="0">
                                          <p:val>
                                            <p:strVal val="#ppt_x"/>
                                          </p:val>
                                        </p:tav>
                                        <p:tav tm="100000">
                                          <p:val>
                                            <p:strVal val="#ppt_x"/>
                                          </p:val>
                                        </p:tav>
                                      </p:tavLst>
                                    </p:anim>
                                    <p:anim calcmode="lin" valueType="num">
                                      <p:cBhvr additive="base">
                                        <p:cTn id="31"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8" grpId="0"/>
      <p:bldP spid="9" grpId="0"/>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Espace réservé du contenu 2">
            <a:extLst>
              <a:ext uri="{FF2B5EF4-FFF2-40B4-BE49-F238E27FC236}">
                <a16:creationId xmlns:a16="http://schemas.microsoft.com/office/drawing/2014/main" id="{EDA59F34-675D-44D0-8FCE-EF38D309264B}"/>
              </a:ext>
            </a:extLst>
          </p:cNvPr>
          <p:cNvSpPr txBox="1">
            <a:spLocks/>
          </p:cNvSpPr>
          <p:nvPr/>
        </p:nvSpPr>
        <p:spPr>
          <a:xfrm>
            <a:off x="503973" y="1265367"/>
            <a:ext cx="7683682" cy="2771743"/>
          </a:xfrm>
          <a:prstGeom prst="rect">
            <a:avLst/>
          </a:prstGeom>
        </p:spPr>
        <p:txBody>
          <a:bodyPr vert="horz" lIns="91440" tIns="45720" rIns="91440" bIns="45720" rtlCol="0">
            <a:noAutofit/>
          </a:bodyPr>
          <a:lst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fr-FR" sz="2100" dirty="0">
                <a:latin typeface="+mn-lt"/>
              </a:rPr>
              <a:t>Pour mener à bien cette mission, les professionnels du Service :</a:t>
            </a:r>
          </a:p>
          <a:p>
            <a:pPr algn="just">
              <a:buClr>
                <a:srgbClr val="00AEEF"/>
              </a:buClr>
              <a:buFont typeface="Open Sans" panose="020B0606030504020204" pitchFamily="34" charset="0"/>
              <a:buChar char="›"/>
            </a:pPr>
            <a:r>
              <a:rPr lang="fr-FR" sz="2100" dirty="0">
                <a:solidFill>
                  <a:srgbClr val="00AEEF"/>
                </a:solidFill>
                <a:latin typeface="+mn-lt"/>
                <a:ea typeface="Open Sans Semibold" panose="020B0706030804020204" pitchFamily="34" charset="0"/>
                <a:cs typeface="Open Sans Semibold" panose="020B0706030804020204" pitchFamily="34" charset="0"/>
              </a:rPr>
              <a:t>Réalisent des visites médicales pour le suivi individuel de santé des salariés</a:t>
            </a:r>
            <a:r>
              <a:rPr lang="fr-FR" sz="2100" dirty="0">
                <a:solidFill>
                  <a:schemeClr val="tx1">
                    <a:lumMod val="75000"/>
                    <a:lumOff val="25000"/>
                  </a:schemeClr>
                </a:solidFill>
                <a:latin typeface="+mn-lt"/>
              </a:rPr>
              <a:t> </a:t>
            </a:r>
          </a:p>
          <a:p>
            <a:pPr algn="just">
              <a:buClr>
                <a:srgbClr val="00AEEF"/>
              </a:buClr>
              <a:buFont typeface="Open Sans" panose="020B0606030504020204" pitchFamily="34" charset="0"/>
              <a:buChar char="›"/>
            </a:pPr>
            <a:r>
              <a:rPr lang="fr-FR" sz="2100" dirty="0">
                <a:solidFill>
                  <a:srgbClr val="00AEEF"/>
                </a:solidFill>
                <a:latin typeface="+mn-lt"/>
                <a:ea typeface="Open Sans Semibold" panose="020B0706030804020204" pitchFamily="34" charset="0"/>
                <a:cs typeface="Open Sans Semibold" panose="020B0706030804020204" pitchFamily="34" charset="0"/>
              </a:rPr>
              <a:t>Mènent des actions de prévention dans les entreprises </a:t>
            </a:r>
            <a:r>
              <a:rPr lang="fr-FR" sz="2100" dirty="0">
                <a:latin typeface="+mn-lt"/>
              </a:rPr>
              <a:t>(études de postes, évaluation des risques professionnels et préconisations pour les supprimer et diminuer, sensibilisations sur des risques précis (TMS, travail sur écran, incivilités au travail, etc.). </a:t>
            </a:r>
          </a:p>
          <a:p>
            <a:pPr marL="0" indent="0" algn="just">
              <a:buFont typeface="Arial" panose="020B0604020202020204" pitchFamily="34" charset="0"/>
              <a:buNone/>
            </a:pPr>
            <a:endParaRPr lang="fr-FR" sz="2200" dirty="0">
              <a:solidFill>
                <a:schemeClr val="tx1">
                  <a:lumMod val="75000"/>
                  <a:lumOff val="25000"/>
                </a:schemeClr>
              </a:solidFill>
            </a:endParaRPr>
          </a:p>
          <a:p>
            <a:endParaRPr lang="fr-FR" sz="2000" dirty="0">
              <a:solidFill>
                <a:schemeClr val="tx1">
                  <a:lumMod val="75000"/>
                  <a:lumOff val="25000"/>
                </a:schemeClr>
              </a:solidFill>
            </a:endParaRPr>
          </a:p>
          <a:p>
            <a:pPr marL="0" indent="0">
              <a:lnSpc>
                <a:spcPct val="120000"/>
              </a:lnSpc>
              <a:spcBef>
                <a:spcPts val="0"/>
              </a:spcBef>
              <a:buFont typeface="Arial" panose="020B0604020202020204" pitchFamily="34" charset="0"/>
              <a:buNone/>
            </a:pPr>
            <a:endParaRPr lang="fr-FR" sz="1600" dirty="0">
              <a:solidFill>
                <a:schemeClr val="tx1">
                  <a:lumMod val="75000"/>
                  <a:lumOff val="25000"/>
                </a:schemeClr>
              </a:solidFill>
            </a:endParaRPr>
          </a:p>
        </p:txBody>
      </p:sp>
      <p:sp>
        <p:nvSpPr>
          <p:cNvPr id="3" name="Titre 2">
            <a:extLst>
              <a:ext uri="{FF2B5EF4-FFF2-40B4-BE49-F238E27FC236}">
                <a16:creationId xmlns:a16="http://schemas.microsoft.com/office/drawing/2014/main" id="{665A60EE-2B99-46B1-94E0-2F4404628F21}"/>
              </a:ext>
            </a:extLst>
          </p:cNvPr>
          <p:cNvSpPr>
            <a:spLocks noGrp="1"/>
          </p:cNvSpPr>
          <p:nvPr>
            <p:ph type="title"/>
          </p:nvPr>
        </p:nvSpPr>
        <p:spPr/>
        <p:txBody>
          <a:bodyPr>
            <a:normAutofit fontScale="90000"/>
          </a:bodyPr>
          <a:lstStyle/>
          <a:p>
            <a:r>
              <a:rPr lang="fr-FR" dirty="0"/>
              <a:t>Agir pour la santé au travail !</a:t>
            </a:r>
          </a:p>
        </p:txBody>
      </p:sp>
      <p:pic>
        <p:nvPicPr>
          <p:cNvPr id="6" name="Image 5">
            <a:extLst>
              <a:ext uri="{FF2B5EF4-FFF2-40B4-BE49-F238E27FC236}">
                <a16:creationId xmlns:a16="http://schemas.microsoft.com/office/drawing/2014/main" id="{15D0AAA8-FAD2-4C98-B4E7-A37E7C0939E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9571" y="171059"/>
            <a:ext cx="3592429" cy="2349832"/>
          </a:xfrm>
          <a:prstGeom prst="rect">
            <a:avLst/>
          </a:prstGeom>
        </p:spPr>
      </p:pic>
      <p:pic>
        <p:nvPicPr>
          <p:cNvPr id="8" name="Image 7">
            <a:extLst>
              <a:ext uri="{FF2B5EF4-FFF2-40B4-BE49-F238E27FC236}">
                <a16:creationId xmlns:a16="http://schemas.microsoft.com/office/drawing/2014/main" id="{61471713-4106-49B1-AC2F-F48EE5E9A2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3230" y="3814799"/>
            <a:ext cx="1461483" cy="1814675"/>
          </a:xfrm>
          <a:prstGeom prst="rect">
            <a:avLst/>
          </a:prstGeom>
        </p:spPr>
      </p:pic>
      <p:pic>
        <p:nvPicPr>
          <p:cNvPr id="10" name="Image 9">
            <a:extLst>
              <a:ext uri="{FF2B5EF4-FFF2-40B4-BE49-F238E27FC236}">
                <a16:creationId xmlns:a16="http://schemas.microsoft.com/office/drawing/2014/main" id="{EB7CCDAE-B8B6-4A9D-A66E-E9A13414D2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1553" y="3743488"/>
            <a:ext cx="1461483" cy="1814675"/>
          </a:xfrm>
          <a:prstGeom prst="rect">
            <a:avLst/>
          </a:prstGeom>
        </p:spPr>
      </p:pic>
      <p:pic>
        <p:nvPicPr>
          <p:cNvPr id="15" name="Image 14" descr="Une image contenant texte&#10;&#10;Description générée automatiquement">
            <a:extLst>
              <a:ext uri="{FF2B5EF4-FFF2-40B4-BE49-F238E27FC236}">
                <a16:creationId xmlns:a16="http://schemas.microsoft.com/office/drawing/2014/main" id="{17759A0B-4D31-45C0-A6A0-DCE5563827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39261" y="3814797"/>
            <a:ext cx="1461483" cy="1814675"/>
          </a:xfrm>
          <a:prstGeom prst="rect">
            <a:avLst/>
          </a:prstGeom>
        </p:spPr>
      </p:pic>
      <p:pic>
        <p:nvPicPr>
          <p:cNvPr id="17" name="Image 16" descr="Une image contenant clipart&#10;&#10;Description générée automatiquement">
            <a:extLst>
              <a:ext uri="{FF2B5EF4-FFF2-40B4-BE49-F238E27FC236}">
                <a16:creationId xmlns:a16="http://schemas.microsoft.com/office/drawing/2014/main" id="{C4B2041F-226E-4A75-8F6F-A30882643F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5293" y="3814798"/>
            <a:ext cx="1461483" cy="1814675"/>
          </a:xfrm>
          <a:prstGeom prst="rect">
            <a:avLst/>
          </a:prstGeom>
        </p:spPr>
      </p:pic>
      <p:pic>
        <p:nvPicPr>
          <p:cNvPr id="19" name="Image 18">
            <a:extLst>
              <a:ext uri="{FF2B5EF4-FFF2-40B4-BE49-F238E27FC236}">
                <a16:creationId xmlns:a16="http://schemas.microsoft.com/office/drawing/2014/main" id="{25427B9D-20E9-4514-9CE0-71F54741FC3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6970" y="3814797"/>
            <a:ext cx="1461483" cy="1814675"/>
          </a:xfrm>
          <a:prstGeom prst="rect">
            <a:avLst/>
          </a:prstGeom>
        </p:spPr>
      </p:pic>
      <p:sp>
        <p:nvSpPr>
          <p:cNvPr id="20" name="ZoneTexte 19">
            <a:extLst>
              <a:ext uri="{FF2B5EF4-FFF2-40B4-BE49-F238E27FC236}">
                <a16:creationId xmlns:a16="http://schemas.microsoft.com/office/drawing/2014/main" id="{2C8D3CA0-0391-4DAD-AF1C-BF1899C1299A}"/>
              </a:ext>
            </a:extLst>
          </p:cNvPr>
          <p:cNvSpPr txBox="1"/>
          <p:nvPr/>
        </p:nvSpPr>
        <p:spPr>
          <a:xfrm>
            <a:off x="534617" y="5696125"/>
            <a:ext cx="1686188" cy="453388"/>
          </a:xfrm>
          <a:prstGeom prst="rect">
            <a:avLst/>
          </a:prstGeom>
        </p:spPr>
        <p:txBody>
          <a:bodyPr wrap="square" rtlCol="0" anchor="t">
            <a:noAutofit/>
          </a:bodyPr>
          <a:lstStyle/>
          <a:p>
            <a:pPr algn="ctr"/>
            <a:r>
              <a:rPr lang="fr-FR" b="1" dirty="0">
                <a:solidFill>
                  <a:schemeClr val="accent5"/>
                </a:solidFill>
              </a:rPr>
              <a:t>Suivi individuel de santé</a:t>
            </a:r>
          </a:p>
        </p:txBody>
      </p:sp>
      <p:sp>
        <p:nvSpPr>
          <p:cNvPr id="27" name="ZoneTexte 26">
            <a:extLst>
              <a:ext uri="{FF2B5EF4-FFF2-40B4-BE49-F238E27FC236}">
                <a16:creationId xmlns:a16="http://schemas.microsoft.com/office/drawing/2014/main" id="{CA56F1C7-0B73-47D0-97C8-723F778587AB}"/>
              </a:ext>
            </a:extLst>
          </p:cNvPr>
          <p:cNvSpPr txBox="1"/>
          <p:nvPr/>
        </p:nvSpPr>
        <p:spPr>
          <a:xfrm>
            <a:off x="2710877" y="5696125"/>
            <a:ext cx="1686188" cy="453388"/>
          </a:xfrm>
          <a:prstGeom prst="rect">
            <a:avLst/>
          </a:prstGeom>
        </p:spPr>
        <p:txBody>
          <a:bodyPr wrap="square" rtlCol="0" anchor="t">
            <a:noAutofit/>
          </a:bodyPr>
          <a:lstStyle/>
          <a:p>
            <a:pPr algn="ctr"/>
            <a:r>
              <a:rPr lang="fr-FR" b="1" dirty="0">
                <a:solidFill>
                  <a:schemeClr val="accent5"/>
                </a:solidFill>
              </a:rPr>
              <a:t>Evaluation </a:t>
            </a:r>
          </a:p>
          <a:p>
            <a:pPr algn="ctr"/>
            <a:r>
              <a:rPr lang="fr-FR" b="1" dirty="0">
                <a:solidFill>
                  <a:schemeClr val="accent5"/>
                </a:solidFill>
              </a:rPr>
              <a:t>des risques professionnels</a:t>
            </a:r>
          </a:p>
        </p:txBody>
      </p:sp>
      <p:sp>
        <p:nvSpPr>
          <p:cNvPr id="28" name="ZoneTexte 27">
            <a:extLst>
              <a:ext uri="{FF2B5EF4-FFF2-40B4-BE49-F238E27FC236}">
                <a16:creationId xmlns:a16="http://schemas.microsoft.com/office/drawing/2014/main" id="{1C69B2F7-DEF9-49AA-9C2E-A9E65F841A1E}"/>
              </a:ext>
            </a:extLst>
          </p:cNvPr>
          <p:cNvSpPr txBox="1"/>
          <p:nvPr/>
        </p:nvSpPr>
        <p:spPr>
          <a:xfrm>
            <a:off x="4661986" y="5696125"/>
            <a:ext cx="2210458" cy="453388"/>
          </a:xfrm>
          <a:prstGeom prst="rect">
            <a:avLst/>
          </a:prstGeom>
        </p:spPr>
        <p:txBody>
          <a:bodyPr wrap="square" rtlCol="0" anchor="t">
            <a:noAutofit/>
          </a:bodyPr>
          <a:lstStyle/>
          <a:p>
            <a:pPr algn="ctr"/>
            <a:r>
              <a:rPr lang="fr-FR" b="1" dirty="0">
                <a:solidFill>
                  <a:schemeClr val="accent5"/>
                </a:solidFill>
              </a:rPr>
              <a:t>Actions de prévention en entreprise</a:t>
            </a:r>
          </a:p>
        </p:txBody>
      </p:sp>
      <p:sp>
        <p:nvSpPr>
          <p:cNvPr id="29" name="ZoneTexte 28">
            <a:extLst>
              <a:ext uri="{FF2B5EF4-FFF2-40B4-BE49-F238E27FC236}">
                <a16:creationId xmlns:a16="http://schemas.microsoft.com/office/drawing/2014/main" id="{3E08DC90-2A6D-4687-882D-4CDF2DA9D79F}"/>
              </a:ext>
            </a:extLst>
          </p:cNvPr>
          <p:cNvSpPr txBox="1"/>
          <p:nvPr/>
        </p:nvSpPr>
        <p:spPr>
          <a:xfrm>
            <a:off x="7137366" y="5696125"/>
            <a:ext cx="1686188" cy="453388"/>
          </a:xfrm>
          <a:prstGeom prst="rect">
            <a:avLst/>
          </a:prstGeom>
        </p:spPr>
        <p:txBody>
          <a:bodyPr wrap="square" rtlCol="0" anchor="t">
            <a:noAutofit/>
          </a:bodyPr>
          <a:lstStyle/>
          <a:p>
            <a:pPr algn="ctr"/>
            <a:r>
              <a:rPr lang="fr-FR" b="1" dirty="0">
                <a:solidFill>
                  <a:schemeClr val="accent5"/>
                </a:solidFill>
              </a:rPr>
              <a:t>Maintien </a:t>
            </a:r>
          </a:p>
          <a:p>
            <a:pPr algn="ctr"/>
            <a:r>
              <a:rPr lang="fr-FR" b="1" dirty="0">
                <a:solidFill>
                  <a:schemeClr val="accent5"/>
                </a:solidFill>
              </a:rPr>
              <a:t>en emploi</a:t>
            </a:r>
          </a:p>
        </p:txBody>
      </p:sp>
      <p:sp>
        <p:nvSpPr>
          <p:cNvPr id="30" name="ZoneTexte 29">
            <a:extLst>
              <a:ext uri="{FF2B5EF4-FFF2-40B4-BE49-F238E27FC236}">
                <a16:creationId xmlns:a16="http://schemas.microsoft.com/office/drawing/2014/main" id="{850C604E-258C-4761-A4E1-0BDB96A64896}"/>
              </a:ext>
            </a:extLst>
          </p:cNvPr>
          <p:cNvSpPr txBox="1"/>
          <p:nvPr/>
        </p:nvSpPr>
        <p:spPr>
          <a:xfrm>
            <a:off x="9319200" y="5696125"/>
            <a:ext cx="1686188" cy="453388"/>
          </a:xfrm>
          <a:prstGeom prst="rect">
            <a:avLst/>
          </a:prstGeom>
        </p:spPr>
        <p:txBody>
          <a:bodyPr wrap="square" rtlCol="0" anchor="t">
            <a:noAutofit/>
          </a:bodyPr>
          <a:lstStyle/>
          <a:p>
            <a:pPr algn="ctr"/>
            <a:r>
              <a:rPr lang="fr-FR" b="1" dirty="0">
                <a:solidFill>
                  <a:schemeClr val="accent5"/>
                </a:solidFill>
              </a:rPr>
              <a:t>Traçabilité et veille sanitaire</a:t>
            </a:r>
          </a:p>
        </p:txBody>
      </p:sp>
      <p:sp>
        <p:nvSpPr>
          <p:cNvPr id="2" name="Espace réservé du pied de page 1">
            <a:extLst>
              <a:ext uri="{FF2B5EF4-FFF2-40B4-BE49-F238E27FC236}">
                <a16:creationId xmlns:a16="http://schemas.microsoft.com/office/drawing/2014/main" id="{A1752E8A-3FB6-4CB8-8E86-2FC81AD4E4E0}"/>
              </a:ext>
            </a:extLst>
          </p:cNvPr>
          <p:cNvSpPr>
            <a:spLocks noGrp="1"/>
          </p:cNvSpPr>
          <p:nvPr>
            <p:ph type="ftr" sz="quarter" idx="11"/>
          </p:nvPr>
        </p:nvSpPr>
        <p:spPr/>
        <p:txBody>
          <a:bodyPr/>
          <a:lstStyle/>
          <a:p>
            <a:endParaRPr lang="fr-FR" dirty="0"/>
          </a:p>
        </p:txBody>
      </p:sp>
    </p:spTree>
    <p:extLst>
      <p:ext uri="{BB962C8B-B14F-4D97-AF65-F5344CB8AC3E}">
        <p14:creationId xmlns:p14="http://schemas.microsoft.com/office/powerpoint/2010/main" val="36426778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16E88CAC-0ED5-492B-8E5E-C47012A5FCF0}"/>
              </a:ext>
            </a:extLst>
          </p:cNvPr>
          <p:cNvSpPr>
            <a:spLocks noGrp="1"/>
          </p:cNvSpPr>
          <p:nvPr>
            <p:ph type="title"/>
          </p:nvPr>
        </p:nvSpPr>
        <p:spPr>
          <a:xfrm>
            <a:off x="1145526" y="1806774"/>
            <a:ext cx="11218329" cy="1800138"/>
          </a:xfrm>
          <a:prstGeom prst="rect">
            <a:avLst/>
          </a:prstGeom>
        </p:spPr>
        <p:txBody>
          <a:bodyPr>
            <a:normAutofit fontScale="90000"/>
          </a:bodyPr>
          <a:lstStyle/>
          <a:p>
            <a:r>
              <a:rPr lang="fr-FR" sz="5400" dirty="0"/>
              <a:t>Point sur la réforme</a:t>
            </a:r>
            <a:br>
              <a:rPr lang="fr-FR" sz="5400" dirty="0"/>
            </a:br>
            <a:br>
              <a:rPr lang="fr-FR" sz="2200" dirty="0"/>
            </a:br>
            <a:r>
              <a:rPr lang="fr-FR" sz="4700" cap="none" dirty="0"/>
              <a:t>Nouvelle loi « Santé au travail » : </a:t>
            </a:r>
            <a:br>
              <a:rPr lang="fr-FR" sz="4700" cap="none" dirty="0"/>
            </a:br>
            <a:r>
              <a:rPr lang="fr-FR" sz="4700" cap="none" dirty="0"/>
              <a:t>quels sont les principaux changements ?</a:t>
            </a:r>
            <a:endParaRPr lang="fr-FR" sz="4700" dirty="0"/>
          </a:p>
        </p:txBody>
      </p:sp>
      <p:sp>
        <p:nvSpPr>
          <p:cNvPr id="2" name="Espace réservé du pied de page 1">
            <a:extLst>
              <a:ext uri="{FF2B5EF4-FFF2-40B4-BE49-F238E27FC236}">
                <a16:creationId xmlns:a16="http://schemas.microsoft.com/office/drawing/2014/main" id="{421921A6-881B-405B-954E-DC85412D510B}"/>
              </a:ext>
            </a:extLst>
          </p:cNvPr>
          <p:cNvSpPr>
            <a:spLocks noGrp="1"/>
          </p:cNvSpPr>
          <p:nvPr>
            <p:ph type="ftr" sz="quarter" idx="3"/>
          </p:nvPr>
        </p:nvSpPr>
        <p:spPr/>
        <p:txBody>
          <a:bodyPr/>
          <a:lstStyle/>
          <a:p>
            <a:pPr algn="l"/>
            <a:endParaRPr lang="fr-FR" dirty="0"/>
          </a:p>
        </p:txBody>
      </p:sp>
    </p:spTree>
    <p:extLst>
      <p:ext uri="{BB962C8B-B14F-4D97-AF65-F5344CB8AC3E}">
        <p14:creationId xmlns:p14="http://schemas.microsoft.com/office/powerpoint/2010/main" val="3813121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5E097EB6-286C-471E-BB7B-2411EFD3BC5F}"/>
              </a:ext>
            </a:extLst>
          </p:cNvPr>
          <p:cNvSpPr>
            <a:spLocks noGrp="1"/>
          </p:cNvSpPr>
          <p:nvPr>
            <p:ph type="ftr" sz="quarter" idx="3"/>
          </p:nvPr>
        </p:nvSpPr>
        <p:spPr/>
        <p:txBody>
          <a:bodyPr/>
          <a:lstStyle/>
          <a:p>
            <a:pPr algn="l"/>
            <a:endParaRPr lang="fr-FR" dirty="0"/>
          </a:p>
        </p:txBody>
      </p:sp>
      <p:sp>
        <p:nvSpPr>
          <p:cNvPr id="3" name="Sous-titre 2">
            <a:extLst>
              <a:ext uri="{FF2B5EF4-FFF2-40B4-BE49-F238E27FC236}">
                <a16:creationId xmlns:a16="http://schemas.microsoft.com/office/drawing/2014/main" id="{5D1C62E9-E68E-414C-81EA-F81EE170F288}"/>
              </a:ext>
            </a:extLst>
          </p:cNvPr>
          <p:cNvSpPr>
            <a:spLocks noGrp="1"/>
          </p:cNvSpPr>
          <p:nvPr>
            <p:ph type="subTitle" idx="1"/>
          </p:nvPr>
        </p:nvSpPr>
        <p:spPr/>
        <p:txBody>
          <a:bodyPr/>
          <a:lstStyle/>
          <a:p>
            <a:r>
              <a:rPr lang="fr-FR" dirty="0"/>
              <a:t>Nouvelle loi « Santé au travail »</a:t>
            </a:r>
          </a:p>
        </p:txBody>
      </p:sp>
      <p:sp>
        <p:nvSpPr>
          <p:cNvPr id="4" name="Espace réservé du texte 3">
            <a:extLst>
              <a:ext uri="{FF2B5EF4-FFF2-40B4-BE49-F238E27FC236}">
                <a16:creationId xmlns:a16="http://schemas.microsoft.com/office/drawing/2014/main" id="{EBAA51DB-110A-48C5-9ED7-EF4580436EE6}"/>
              </a:ext>
            </a:extLst>
          </p:cNvPr>
          <p:cNvSpPr>
            <a:spLocks noGrp="1"/>
          </p:cNvSpPr>
          <p:nvPr>
            <p:ph type="body" sz="half" idx="2"/>
          </p:nvPr>
        </p:nvSpPr>
        <p:spPr/>
        <p:txBody>
          <a:bodyPr/>
          <a:lstStyle/>
          <a:p>
            <a:pPr algn="just"/>
            <a:r>
              <a:rPr lang="fr-FR" sz="2800" dirty="0"/>
              <a:t>La </a:t>
            </a:r>
            <a:r>
              <a:rPr lang="fr-FR" sz="2800" b="1" dirty="0"/>
              <a:t>loi du 2 août 2021</a:t>
            </a:r>
            <a:r>
              <a:rPr lang="fr-FR" sz="2800" dirty="0"/>
              <a:t>, qui entre progressivement en application (depuis le </a:t>
            </a:r>
            <a:r>
              <a:rPr lang="fr-FR" sz="2800" b="1" dirty="0">
                <a:solidFill>
                  <a:srgbClr val="96C83F"/>
                </a:solidFill>
              </a:rPr>
              <a:t>1</a:t>
            </a:r>
            <a:r>
              <a:rPr lang="fr-FR" sz="2800" b="1" baseline="30000" dirty="0">
                <a:solidFill>
                  <a:srgbClr val="96C83F"/>
                </a:solidFill>
              </a:rPr>
              <a:t>er</a:t>
            </a:r>
            <a:r>
              <a:rPr lang="fr-FR" sz="2800" b="1" dirty="0">
                <a:solidFill>
                  <a:srgbClr val="96C83F"/>
                </a:solidFill>
              </a:rPr>
              <a:t> avril 2022 </a:t>
            </a:r>
            <a:r>
              <a:rPr lang="fr-FR" sz="2800" dirty="0"/>
              <a:t>et </a:t>
            </a:r>
            <a:r>
              <a:rPr lang="fr-FR" sz="2800" b="1" dirty="0">
                <a:solidFill>
                  <a:srgbClr val="96C83F"/>
                </a:solidFill>
              </a:rPr>
              <a:t>jusqu'en 2024</a:t>
            </a:r>
            <a:r>
              <a:rPr lang="fr-FR" sz="2800" dirty="0"/>
              <a:t>), a pour objectif de </a:t>
            </a:r>
            <a:r>
              <a:rPr lang="fr-FR" sz="2800" b="1" dirty="0"/>
              <a:t>renforcer la prévention primaire</a:t>
            </a:r>
            <a:r>
              <a:rPr lang="fr-FR" sz="2800" dirty="0"/>
              <a:t>, c'est-à-dire d'encourager le développement au sein des entreprises d'une véritable culture de la prévention en agissant le plus en amont possible, avant la survenue de problèmes de santé. </a:t>
            </a:r>
          </a:p>
          <a:p>
            <a:pPr algn="just"/>
            <a:endParaRPr lang="fr-FR" sz="2800" dirty="0"/>
          </a:p>
          <a:p>
            <a:pPr algn="just"/>
            <a:r>
              <a:rPr lang="fr-FR" sz="2800" dirty="0"/>
              <a:t>Cet objectif est symboliquement représenté par le changement de nom des Services de Santé au Travail Interentreprises, qui deviennent des </a:t>
            </a:r>
            <a:r>
              <a:rPr lang="fr-FR" sz="2800" dirty="0">
                <a:solidFill>
                  <a:schemeClr val="accent6"/>
                </a:solidFill>
              </a:rPr>
              <a:t>Services de </a:t>
            </a:r>
            <a:r>
              <a:rPr lang="fr-FR" sz="2800" b="1" dirty="0">
                <a:solidFill>
                  <a:schemeClr val="accent6"/>
                </a:solidFill>
              </a:rPr>
              <a:t>Prévention</a:t>
            </a:r>
            <a:r>
              <a:rPr lang="fr-FR" sz="2800" dirty="0">
                <a:solidFill>
                  <a:schemeClr val="accent6"/>
                </a:solidFill>
              </a:rPr>
              <a:t> et de Santé au Travail Interentreprises </a:t>
            </a:r>
            <a:r>
              <a:rPr lang="fr-FR" sz="2800" dirty="0"/>
              <a:t>(SPSTI). </a:t>
            </a:r>
          </a:p>
          <a:p>
            <a:endParaRPr lang="fr-FR" dirty="0"/>
          </a:p>
        </p:txBody>
      </p:sp>
    </p:spTree>
    <p:extLst>
      <p:ext uri="{BB962C8B-B14F-4D97-AF65-F5344CB8AC3E}">
        <p14:creationId xmlns:p14="http://schemas.microsoft.com/office/powerpoint/2010/main" val="3066090275"/>
      </p:ext>
    </p:extLst>
  </p:cSld>
  <p:clrMapOvr>
    <a:masterClrMapping/>
  </p:clrMapOvr>
</p:sld>
</file>

<file path=ppt/theme/theme1.xml><?xml version="1.0" encoding="utf-8"?>
<a:theme xmlns:a="http://schemas.openxmlformats.org/drawingml/2006/main" name="Thème SIST Ouest Normandie">
  <a:themeElements>
    <a:clrScheme name="SIST Ouest Normandie">
      <a:dk1>
        <a:srgbClr val="525252"/>
      </a:dk1>
      <a:lt1>
        <a:sysClr val="window" lastClr="FFFFFF"/>
      </a:lt1>
      <a:dk2>
        <a:srgbClr val="00AEEF"/>
      </a:dk2>
      <a:lt2>
        <a:srgbClr val="96C83F"/>
      </a:lt2>
      <a:accent1>
        <a:srgbClr val="F78F1E"/>
      </a:accent1>
      <a:accent2>
        <a:srgbClr val="7F7F7F"/>
      </a:accent2>
      <a:accent3>
        <a:srgbClr val="FB4F53"/>
      </a:accent3>
      <a:accent4>
        <a:srgbClr val="8238BA"/>
      </a:accent4>
      <a:accent5>
        <a:srgbClr val="F78F1E"/>
      </a:accent5>
      <a:accent6>
        <a:srgbClr val="00AEEF"/>
      </a:accent6>
      <a:hlink>
        <a:srgbClr val="00B0F0"/>
      </a:hlink>
      <a:folHlink>
        <a:srgbClr val="0070C0"/>
      </a:folHlink>
    </a:clrScheme>
    <a:fontScheme name="SIST Ouest Normandie">
      <a:majorFont>
        <a:latin typeface="Calibri Light"/>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anchor="t">
        <a:normAutofit lnSpcReduction="10000"/>
      </a:bodyPr>
      <a:lstStyle>
        <a:defPPr algn="l">
          <a:defRPr dirty="0" smtClean="0"/>
        </a:defPPr>
      </a:lstStyle>
    </a:txDef>
  </a:objectDefaults>
  <a:extraClrSchemeLst/>
  <a:extLst>
    <a:ext uri="{05A4C25C-085E-4340-85A3-A5531E510DB2}">
      <thm15:themeFamily xmlns:thm15="http://schemas.microsoft.com/office/thememl/2012/main" name="Modèle powerpoint SIST Ouest Normandie.potx" id="{53D7E417-E7EF-4580-A0FA-00C855010B73}" vid="{3C7ABF93-F1E4-4401-9813-3AF2135A7355}"/>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530</TotalTime>
  <Words>1910</Words>
  <Application>Microsoft Office PowerPoint</Application>
  <PresentationFormat>Grand écran</PresentationFormat>
  <Paragraphs>127</Paragraphs>
  <Slides>17</Slides>
  <Notes>2</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17</vt:i4>
      </vt:variant>
    </vt:vector>
  </HeadingPairs>
  <TitlesOfParts>
    <vt:vector size="26" baseType="lpstr">
      <vt:lpstr>Arial</vt:lpstr>
      <vt:lpstr>Calibri</vt:lpstr>
      <vt:lpstr>Calibri Light</vt:lpstr>
      <vt:lpstr>Gill Sans MT</vt:lpstr>
      <vt:lpstr>Lumios Marker</vt:lpstr>
      <vt:lpstr>Open Sans</vt:lpstr>
      <vt:lpstr>Open Sans Light</vt:lpstr>
      <vt:lpstr>Wingdings</vt:lpstr>
      <vt:lpstr>Thème SIST Ouest Normandie</vt:lpstr>
      <vt:lpstr>présentation</vt:lpstr>
      <vt:lpstr>Présentation PowerPoint</vt:lpstr>
      <vt:lpstr>Présentation PowerPoint</vt:lpstr>
      <vt:lpstr>Notre mission</vt:lpstr>
      <vt:lpstr>Le territoire</vt:lpstr>
      <vt:lpstr>Organisation en équipes santé travail</vt:lpstr>
      <vt:lpstr>Agir pour la santé au travail !</vt:lpstr>
      <vt:lpstr>Point sur la réforme  Nouvelle loi « Santé au travail » :  quels sont les principaux changements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Hélène-Sophie PLESSIS</dc:creator>
  <cp:lastModifiedBy>Hélène-Sophie PLESSIS</cp:lastModifiedBy>
  <cp:revision>46</cp:revision>
  <cp:lastPrinted>2021-07-26T13:45:41Z</cp:lastPrinted>
  <dcterms:created xsi:type="dcterms:W3CDTF">2021-11-12T13:14:40Z</dcterms:created>
  <dcterms:modified xsi:type="dcterms:W3CDTF">2022-06-28T12:01:16Z</dcterms:modified>
</cp:coreProperties>
</file>